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Inter" panose="020B0604020202020204" charset="0"/>
      <p:regular r:id="rId29"/>
    </p:embeddedFont>
    <p:embeddedFont>
      <p:font typeface="Inter Bold" panose="020B0604020202020204" charset="0"/>
      <p:regular r:id="rId30"/>
    </p:embeddedFont>
    <p:embeddedFont>
      <p:font typeface="Marykate" panose="020B0604020202020204" charset="0"/>
      <p:regular r:id="rId31"/>
    </p:embeddedFont>
    <p:embeddedFont>
      <p:font typeface="Open Sans" panose="020B0606030504020204" pitchFamily="34" charset="0"/>
      <p:regular r:id="rId32"/>
    </p:embeddedFont>
    <p:embeddedFont>
      <p:font typeface="Open Sans Bold" panose="020B0806030504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4.png"/><Relationship Id="rId10" Type="http://schemas.openxmlformats.org/officeDocument/2006/relationships/image" Target="../media/image17.svg"/><Relationship Id="rId4" Type="http://schemas.openxmlformats.org/officeDocument/2006/relationships/image" Target="../media/image35.jpe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37.svg"/><Relationship Id="rId5" Type="http://schemas.openxmlformats.org/officeDocument/2006/relationships/image" Target="../media/image57.png"/><Relationship Id="rId10" Type="http://schemas.openxmlformats.org/officeDocument/2006/relationships/image" Target="../media/image36.png"/><Relationship Id="rId4" Type="http://schemas.openxmlformats.org/officeDocument/2006/relationships/image" Target="../media/image56.png"/><Relationship Id="rId9" Type="http://schemas.openxmlformats.org/officeDocument/2006/relationships/image" Target="../media/image61.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3.sv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hyperlink" Target="https://acrobat.adobe.com/id/urn:aaid:sc:VA6C2:86f0734e-8cdf-49a2-bef1-4943e54ba0ce" TargetMode="External"/><Relationship Id="rId1" Type="http://schemas.openxmlformats.org/officeDocument/2006/relationships/slideLayout" Target="../slideLayouts/slideLayout7.xml"/><Relationship Id="rId6" Type="http://schemas.openxmlformats.org/officeDocument/2006/relationships/hyperlink" Target="https://acrobat.adobe.com/id/urn:aaid:sc:VA6C2:80b95a9b-7376-4d7d-9763-cc05f970768a" TargetMode="External"/><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hyperlink" Target="https://acrobat.adobe.com/id/urn:aaid:sc:VA6C2:47d475f7-06d0-4739-9c69-8455dcc0ec83" TargetMode="External"/><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Freeform 2"/>
          <p:cNvSpPr/>
          <p:nvPr/>
        </p:nvSpPr>
        <p:spPr>
          <a:xfrm>
            <a:off x="644515" y="824646"/>
            <a:ext cx="3616384" cy="1480621"/>
          </a:xfrm>
          <a:custGeom>
            <a:avLst/>
            <a:gdLst/>
            <a:ahLst/>
            <a:cxnLst/>
            <a:rect l="l" t="t" r="r" b="b"/>
            <a:pathLst>
              <a:path w="3616384" h="1480621">
                <a:moveTo>
                  <a:pt x="0" y="0"/>
                </a:moveTo>
                <a:lnTo>
                  <a:pt x="3616384" y="0"/>
                </a:lnTo>
                <a:lnTo>
                  <a:pt x="3616384" y="1480621"/>
                </a:lnTo>
                <a:lnTo>
                  <a:pt x="0" y="1480621"/>
                </a:lnTo>
                <a:lnTo>
                  <a:pt x="0" y="0"/>
                </a:lnTo>
                <a:close/>
              </a:path>
            </a:pathLst>
          </a:custGeom>
          <a:blipFill>
            <a:blip r:embed="rId2"/>
            <a:stretch>
              <a:fillRect/>
            </a:stretch>
          </a:blipFill>
        </p:spPr>
        <p:txBody>
          <a:bodyPr/>
          <a:lstStyle/>
          <a:p>
            <a:endParaRPr lang="es-MX"/>
          </a:p>
        </p:txBody>
      </p:sp>
      <p:sp>
        <p:nvSpPr>
          <p:cNvPr id="3" name="Freeform 3"/>
          <p:cNvSpPr/>
          <p:nvPr/>
        </p:nvSpPr>
        <p:spPr>
          <a:xfrm>
            <a:off x="15149569" y="637077"/>
            <a:ext cx="2109731" cy="2077765"/>
          </a:xfrm>
          <a:custGeom>
            <a:avLst/>
            <a:gdLst/>
            <a:ahLst/>
            <a:cxnLst/>
            <a:rect l="l" t="t" r="r" b="b"/>
            <a:pathLst>
              <a:path w="2109731" h="2077765">
                <a:moveTo>
                  <a:pt x="0" y="0"/>
                </a:moveTo>
                <a:lnTo>
                  <a:pt x="2109731" y="0"/>
                </a:lnTo>
                <a:lnTo>
                  <a:pt x="2109731" y="2077765"/>
                </a:lnTo>
                <a:lnTo>
                  <a:pt x="0" y="2077765"/>
                </a:lnTo>
                <a:lnTo>
                  <a:pt x="0" y="0"/>
                </a:lnTo>
                <a:close/>
              </a:path>
            </a:pathLst>
          </a:custGeom>
          <a:blipFill>
            <a:blip r:embed="rId3"/>
            <a:stretch>
              <a:fillRect/>
            </a:stretch>
          </a:blipFill>
        </p:spPr>
        <p:txBody>
          <a:bodyPr/>
          <a:lstStyle/>
          <a:p>
            <a:endParaRPr lang="es-MX"/>
          </a:p>
        </p:txBody>
      </p:sp>
      <p:sp>
        <p:nvSpPr>
          <p:cNvPr id="4" name="Freeform 4"/>
          <p:cNvSpPr/>
          <p:nvPr/>
        </p:nvSpPr>
        <p:spPr>
          <a:xfrm>
            <a:off x="9292446" y="4199060"/>
            <a:ext cx="8065608" cy="4678869"/>
          </a:xfrm>
          <a:custGeom>
            <a:avLst/>
            <a:gdLst/>
            <a:ahLst/>
            <a:cxnLst/>
            <a:rect l="l" t="t" r="r" b="b"/>
            <a:pathLst>
              <a:path w="8065608" h="4678869">
                <a:moveTo>
                  <a:pt x="0" y="0"/>
                </a:moveTo>
                <a:lnTo>
                  <a:pt x="8065607" y="0"/>
                </a:lnTo>
                <a:lnTo>
                  <a:pt x="8065607" y="4678868"/>
                </a:lnTo>
                <a:lnTo>
                  <a:pt x="0" y="4678868"/>
                </a:lnTo>
                <a:lnTo>
                  <a:pt x="0" y="0"/>
                </a:lnTo>
                <a:close/>
              </a:path>
            </a:pathLst>
          </a:custGeom>
          <a:blipFill>
            <a:blip r:embed="rId4"/>
            <a:stretch>
              <a:fillRect/>
            </a:stretch>
          </a:blipFill>
        </p:spPr>
        <p:txBody>
          <a:bodyPr/>
          <a:lstStyle/>
          <a:p>
            <a:endParaRPr lang="es-MX"/>
          </a:p>
        </p:txBody>
      </p:sp>
      <p:sp>
        <p:nvSpPr>
          <p:cNvPr id="5" name="TextBox 5"/>
          <p:cNvSpPr txBox="1"/>
          <p:nvPr/>
        </p:nvSpPr>
        <p:spPr>
          <a:xfrm>
            <a:off x="644515" y="2752942"/>
            <a:ext cx="10091829" cy="3292475"/>
          </a:xfrm>
          <a:prstGeom prst="rect">
            <a:avLst/>
          </a:prstGeom>
        </p:spPr>
        <p:txBody>
          <a:bodyPr lIns="0" tIns="0" rIns="0" bIns="0" rtlCol="0" anchor="t">
            <a:spAutoFit/>
          </a:bodyPr>
          <a:lstStyle/>
          <a:p>
            <a:pPr algn="l">
              <a:lnSpc>
                <a:spcPts val="4180"/>
              </a:lnSpc>
            </a:pPr>
            <a:r>
              <a:rPr lang="en-US" sz="3800">
                <a:solidFill>
                  <a:srgbClr val="FFFFFF"/>
                </a:solidFill>
                <a:latin typeface="Inter Bold"/>
              </a:rPr>
              <a:t>SUBSECRETARÍA DE EDUCACIÓN BÁSICA</a:t>
            </a:r>
          </a:p>
          <a:p>
            <a:pPr algn="l">
              <a:lnSpc>
                <a:spcPts val="4620"/>
              </a:lnSpc>
            </a:pPr>
            <a:endParaRPr lang="en-US" sz="3800">
              <a:solidFill>
                <a:srgbClr val="FFFFFF"/>
              </a:solidFill>
              <a:latin typeface="Inter Bold"/>
            </a:endParaRPr>
          </a:p>
          <a:p>
            <a:pPr algn="l">
              <a:lnSpc>
                <a:spcPts val="4620"/>
              </a:lnSpc>
            </a:pPr>
            <a:r>
              <a:rPr lang="en-US" sz="4200">
                <a:solidFill>
                  <a:srgbClr val="FFFFFF"/>
                </a:solidFill>
                <a:latin typeface="Inter Bold"/>
              </a:rPr>
              <a:t>Departamento de Educación Secundaria Técnica</a:t>
            </a:r>
          </a:p>
          <a:p>
            <a:pPr algn="l">
              <a:lnSpc>
                <a:spcPts val="4620"/>
              </a:lnSpc>
            </a:pPr>
            <a:endParaRPr lang="en-US" sz="4200">
              <a:solidFill>
                <a:srgbClr val="FFFFFF"/>
              </a:solidFill>
              <a:latin typeface="Inter Bold"/>
            </a:endParaRPr>
          </a:p>
          <a:p>
            <a:pPr algn="l">
              <a:lnSpc>
                <a:spcPts val="3520"/>
              </a:lnSpc>
            </a:pPr>
            <a:r>
              <a:rPr lang="en-US" sz="3200">
                <a:solidFill>
                  <a:srgbClr val="FFFFFF"/>
                </a:solidFill>
                <a:latin typeface="Inter Bold"/>
              </a:rPr>
              <a:t>CICLO ESCOLAR 2023-2024</a:t>
            </a:r>
          </a:p>
        </p:txBody>
      </p:sp>
      <p:sp>
        <p:nvSpPr>
          <p:cNvPr id="6" name="TextBox 6"/>
          <p:cNvSpPr txBox="1"/>
          <p:nvPr/>
        </p:nvSpPr>
        <p:spPr>
          <a:xfrm>
            <a:off x="764656" y="6965233"/>
            <a:ext cx="8043981" cy="1463023"/>
          </a:xfrm>
          <a:prstGeom prst="rect">
            <a:avLst/>
          </a:prstGeom>
        </p:spPr>
        <p:txBody>
          <a:bodyPr lIns="0" tIns="0" rIns="0" bIns="0" rtlCol="0" anchor="t">
            <a:spAutoFit/>
          </a:bodyPr>
          <a:lstStyle/>
          <a:p>
            <a:pPr algn="l">
              <a:lnSpc>
                <a:spcPts val="3858"/>
              </a:lnSpc>
            </a:pPr>
            <a:r>
              <a:rPr lang="en-US" sz="2755" spc="137">
                <a:solidFill>
                  <a:srgbClr val="201E1E"/>
                </a:solidFill>
                <a:latin typeface="Marykate"/>
              </a:rPr>
              <a:t>TALLER: ANÁLISIS DEL ACUERDO 14/12/23 TODOS Y TODAS CONTRA EL ACOSO ESCOLAR.</a:t>
            </a:r>
          </a:p>
          <a:p>
            <a:pPr algn="l">
              <a:lnSpc>
                <a:spcPts val="3858"/>
              </a:lnSpc>
            </a:pPr>
            <a:endParaRPr lang="en-US" sz="2755" spc="137">
              <a:solidFill>
                <a:srgbClr val="201E1E"/>
              </a:solidFill>
              <a:latin typeface="Marykate"/>
            </a:endParaRPr>
          </a:p>
        </p:txBody>
      </p:sp>
      <p:sp>
        <p:nvSpPr>
          <p:cNvPr id="7" name="TextBox 7"/>
          <p:cNvSpPr txBox="1"/>
          <p:nvPr/>
        </p:nvSpPr>
        <p:spPr>
          <a:xfrm>
            <a:off x="764656" y="8772844"/>
            <a:ext cx="8043981" cy="485456"/>
          </a:xfrm>
          <a:prstGeom prst="rect">
            <a:avLst/>
          </a:prstGeom>
        </p:spPr>
        <p:txBody>
          <a:bodyPr lIns="0" tIns="0" rIns="0" bIns="0" rtlCol="0" anchor="t">
            <a:spAutoFit/>
          </a:bodyPr>
          <a:lstStyle/>
          <a:p>
            <a:pPr algn="l">
              <a:lnSpc>
                <a:spcPts val="3858"/>
              </a:lnSpc>
            </a:pPr>
            <a:r>
              <a:rPr lang="en-US" sz="2756" spc="137">
                <a:solidFill>
                  <a:srgbClr val="201E1E"/>
                </a:solidFill>
                <a:latin typeface="Marykate"/>
              </a:rPr>
              <a:t>JUNIO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p:nvPr/>
        </p:nvGrpSpPr>
        <p:grpSpPr>
          <a:xfrm>
            <a:off x="1031920" y="1409032"/>
            <a:ext cx="16230600" cy="1438004"/>
            <a:chOff x="0" y="0"/>
            <a:chExt cx="4274726" cy="378734"/>
          </a:xfrm>
        </p:grpSpPr>
        <p:sp>
          <p:nvSpPr>
            <p:cNvPr id="3" name="Freeform 3"/>
            <p:cNvSpPr/>
            <p:nvPr/>
          </p:nvSpPr>
          <p:spPr>
            <a:xfrm>
              <a:off x="0" y="0"/>
              <a:ext cx="4274726" cy="378734"/>
            </a:xfrm>
            <a:custGeom>
              <a:avLst/>
              <a:gdLst/>
              <a:ahLst/>
              <a:cxnLst/>
              <a:rect l="l" t="t" r="r" b="b"/>
              <a:pathLst>
                <a:path w="4274726" h="378734">
                  <a:moveTo>
                    <a:pt x="24327" y="0"/>
                  </a:moveTo>
                  <a:lnTo>
                    <a:pt x="4250399" y="0"/>
                  </a:lnTo>
                  <a:cubicBezTo>
                    <a:pt x="4263834" y="0"/>
                    <a:pt x="4274726" y="10891"/>
                    <a:pt x="4274726" y="24327"/>
                  </a:cubicBezTo>
                  <a:lnTo>
                    <a:pt x="4274726" y="354407"/>
                  </a:lnTo>
                  <a:cubicBezTo>
                    <a:pt x="4274726" y="360859"/>
                    <a:pt x="4272163" y="367046"/>
                    <a:pt x="4267601" y="371609"/>
                  </a:cubicBezTo>
                  <a:cubicBezTo>
                    <a:pt x="4263039" y="376171"/>
                    <a:pt x="4256851" y="378734"/>
                    <a:pt x="4250399" y="378734"/>
                  </a:cubicBezTo>
                  <a:lnTo>
                    <a:pt x="24327" y="378734"/>
                  </a:lnTo>
                  <a:cubicBezTo>
                    <a:pt x="10891" y="378734"/>
                    <a:pt x="0" y="367842"/>
                    <a:pt x="0" y="354407"/>
                  </a:cubicBezTo>
                  <a:lnTo>
                    <a:pt x="0" y="24327"/>
                  </a:lnTo>
                  <a:cubicBezTo>
                    <a:pt x="0" y="10891"/>
                    <a:pt x="10891" y="0"/>
                    <a:pt x="24327" y="0"/>
                  </a:cubicBezTo>
                  <a:close/>
                </a:path>
              </a:pathLst>
            </a:custGeom>
            <a:solidFill>
              <a:srgbClr val="CD3C3C"/>
            </a:solidFill>
          </p:spPr>
          <p:txBody>
            <a:bodyPr/>
            <a:lstStyle/>
            <a:p>
              <a:endParaRPr lang="es-MX"/>
            </a:p>
          </p:txBody>
        </p:sp>
        <p:sp>
          <p:nvSpPr>
            <p:cNvPr id="4" name="TextBox 4"/>
            <p:cNvSpPr txBox="1"/>
            <p:nvPr/>
          </p:nvSpPr>
          <p:spPr>
            <a:xfrm>
              <a:off x="0" y="-38100"/>
              <a:ext cx="4274726" cy="416834"/>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903705" y="1567521"/>
            <a:ext cx="16358815" cy="1121026"/>
          </a:xfrm>
          <a:prstGeom prst="rect">
            <a:avLst/>
          </a:prstGeom>
        </p:spPr>
        <p:txBody>
          <a:bodyPr wrap="square" lIns="0" tIns="0" rIns="0" bIns="0" rtlCol="0" anchor="t">
            <a:spAutoFit/>
          </a:bodyPr>
          <a:lstStyle/>
          <a:p>
            <a:pPr algn="ctr">
              <a:lnSpc>
                <a:spcPts val="9086"/>
              </a:lnSpc>
              <a:spcBef>
                <a:spcPct val="0"/>
              </a:spcBef>
            </a:pPr>
            <a:r>
              <a:rPr lang="en-US" sz="6490" dirty="0">
                <a:solidFill>
                  <a:srgbClr val="000000"/>
                </a:solidFill>
                <a:latin typeface="Marykate"/>
              </a:rPr>
              <a:t>“</a:t>
            </a:r>
            <a:r>
              <a:rPr lang="en-US" sz="6490" dirty="0">
                <a:solidFill>
                  <a:schemeClr val="bg1"/>
                </a:solidFill>
                <a:latin typeface="Marykate"/>
              </a:rPr>
              <a:t>Es una </a:t>
            </a:r>
            <a:r>
              <a:rPr lang="en-US" sz="6490" dirty="0" err="1">
                <a:solidFill>
                  <a:schemeClr val="bg1"/>
                </a:solidFill>
                <a:latin typeface="Marykate"/>
              </a:rPr>
              <a:t>mujer</a:t>
            </a:r>
            <a:r>
              <a:rPr lang="en-US" sz="6490" dirty="0">
                <a:solidFill>
                  <a:schemeClr val="bg1"/>
                </a:solidFill>
                <a:latin typeface="Marykate"/>
              </a:rPr>
              <a:t>, ¿</a:t>
            </a:r>
            <a:r>
              <a:rPr lang="en-US" sz="6490" dirty="0" err="1">
                <a:solidFill>
                  <a:schemeClr val="bg1"/>
                </a:solidFill>
                <a:latin typeface="Marykate"/>
              </a:rPr>
              <a:t>cómo</a:t>
            </a:r>
            <a:r>
              <a:rPr lang="en-US" sz="6490" dirty="0">
                <a:solidFill>
                  <a:schemeClr val="bg1"/>
                </a:solidFill>
                <a:latin typeface="Marykate"/>
              </a:rPr>
              <a:t> </a:t>
            </a:r>
            <a:r>
              <a:rPr lang="en-US" sz="6490" dirty="0" err="1">
                <a:solidFill>
                  <a:schemeClr val="bg1"/>
                </a:solidFill>
                <a:latin typeface="Marykate"/>
              </a:rPr>
              <a:t>va</a:t>
            </a:r>
            <a:r>
              <a:rPr lang="en-US" sz="6490" dirty="0">
                <a:solidFill>
                  <a:schemeClr val="bg1"/>
                </a:solidFill>
                <a:latin typeface="Marykate"/>
              </a:rPr>
              <a:t> a </a:t>
            </a:r>
            <a:r>
              <a:rPr lang="en-US" sz="6490" dirty="0" err="1">
                <a:solidFill>
                  <a:schemeClr val="bg1"/>
                </a:solidFill>
                <a:latin typeface="Marykate"/>
              </a:rPr>
              <a:t>estar</a:t>
            </a:r>
            <a:r>
              <a:rPr lang="en-US" sz="6490" dirty="0">
                <a:solidFill>
                  <a:schemeClr val="bg1"/>
                </a:solidFill>
                <a:latin typeface="Marykate"/>
              </a:rPr>
              <a:t> </a:t>
            </a:r>
            <a:r>
              <a:rPr lang="en-US" sz="6490" dirty="0" err="1">
                <a:solidFill>
                  <a:schemeClr val="bg1"/>
                </a:solidFill>
                <a:latin typeface="Marykate"/>
              </a:rPr>
              <a:t>acosando</a:t>
            </a:r>
            <a:r>
              <a:rPr lang="en-US" sz="6490" dirty="0">
                <a:solidFill>
                  <a:schemeClr val="bg1"/>
                </a:solidFill>
                <a:latin typeface="Marykate"/>
              </a:rPr>
              <a:t> a un hombre?”</a:t>
            </a:r>
          </a:p>
        </p:txBody>
      </p:sp>
      <p:grpSp>
        <p:nvGrpSpPr>
          <p:cNvPr id="6" name="Group 6"/>
          <p:cNvGrpSpPr/>
          <p:nvPr/>
        </p:nvGrpSpPr>
        <p:grpSpPr>
          <a:xfrm>
            <a:off x="1028700" y="3902816"/>
            <a:ext cx="16230600" cy="5636299"/>
            <a:chOff x="0" y="0"/>
            <a:chExt cx="4274726" cy="1484457"/>
          </a:xfrm>
        </p:grpSpPr>
        <p:sp>
          <p:nvSpPr>
            <p:cNvPr id="7" name="Freeform 7"/>
            <p:cNvSpPr/>
            <p:nvPr/>
          </p:nvSpPr>
          <p:spPr>
            <a:xfrm>
              <a:off x="0" y="0"/>
              <a:ext cx="4274726" cy="1484457"/>
            </a:xfrm>
            <a:custGeom>
              <a:avLst/>
              <a:gdLst/>
              <a:ahLst/>
              <a:cxnLst/>
              <a:rect l="l" t="t" r="r" b="b"/>
              <a:pathLst>
                <a:path w="4274726" h="1484457">
                  <a:moveTo>
                    <a:pt x="24327" y="0"/>
                  </a:moveTo>
                  <a:lnTo>
                    <a:pt x="4250399" y="0"/>
                  </a:lnTo>
                  <a:cubicBezTo>
                    <a:pt x="4263834" y="0"/>
                    <a:pt x="4274726" y="10891"/>
                    <a:pt x="4274726" y="24327"/>
                  </a:cubicBezTo>
                  <a:lnTo>
                    <a:pt x="4274726" y="1460131"/>
                  </a:lnTo>
                  <a:cubicBezTo>
                    <a:pt x="4274726" y="1473566"/>
                    <a:pt x="4263834" y="1484457"/>
                    <a:pt x="4250399" y="1484457"/>
                  </a:cubicBezTo>
                  <a:lnTo>
                    <a:pt x="24327" y="1484457"/>
                  </a:lnTo>
                  <a:cubicBezTo>
                    <a:pt x="10891" y="1484457"/>
                    <a:pt x="0" y="1473566"/>
                    <a:pt x="0" y="1460131"/>
                  </a:cubicBezTo>
                  <a:lnTo>
                    <a:pt x="0" y="24327"/>
                  </a:lnTo>
                  <a:cubicBezTo>
                    <a:pt x="0" y="10891"/>
                    <a:pt x="10891" y="0"/>
                    <a:pt x="24327" y="0"/>
                  </a:cubicBezTo>
                  <a:close/>
                </a:path>
              </a:pathLst>
            </a:custGeom>
            <a:solidFill>
              <a:srgbClr val="7ED957"/>
            </a:solidFill>
          </p:spPr>
          <p:txBody>
            <a:bodyPr/>
            <a:lstStyle/>
            <a:p>
              <a:endParaRPr lang="es-MX"/>
            </a:p>
          </p:txBody>
        </p:sp>
        <p:sp>
          <p:nvSpPr>
            <p:cNvPr id="8" name="TextBox 8"/>
            <p:cNvSpPr txBox="1"/>
            <p:nvPr/>
          </p:nvSpPr>
          <p:spPr>
            <a:xfrm>
              <a:off x="0" y="-38100"/>
              <a:ext cx="4274726" cy="152255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624206" y="3919796"/>
            <a:ext cx="13039587" cy="5404487"/>
          </a:xfrm>
          <a:prstGeom prst="rect">
            <a:avLst/>
          </a:prstGeom>
        </p:spPr>
        <p:txBody>
          <a:bodyPr lIns="0" tIns="0" rIns="0" bIns="0" rtlCol="0" anchor="t">
            <a:spAutoFit/>
          </a:bodyPr>
          <a:lstStyle/>
          <a:p>
            <a:pPr algn="just">
              <a:lnSpc>
                <a:spcPts val="7139"/>
              </a:lnSpc>
              <a:spcBef>
                <a:spcPct val="0"/>
              </a:spcBef>
            </a:pPr>
            <a:r>
              <a:rPr lang="en-US" sz="5099" dirty="0">
                <a:solidFill>
                  <a:srgbClr val="000000"/>
                </a:solidFill>
                <a:latin typeface="Marykate"/>
              </a:rPr>
              <a:t>Esta </a:t>
            </a:r>
            <a:r>
              <a:rPr lang="en-US" sz="5099" dirty="0" err="1">
                <a:solidFill>
                  <a:srgbClr val="000000"/>
                </a:solidFill>
                <a:latin typeface="Marykate"/>
              </a:rPr>
              <a:t>creencia</a:t>
            </a:r>
            <a:r>
              <a:rPr lang="en-US" sz="5099" dirty="0">
                <a:solidFill>
                  <a:srgbClr val="000000"/>
                </a:solidFill>
                <a:latin typeface="Marykate"/>
              </a:rPr>
              <a:t> se </a:t>
            </a:r>
            <a:r>
              <a:rPr lang="en-US" sz="5099" dirty="0" err="1">
                <a:solidFill>
                  <a:srgbClr val="000000"/>
                </a:solidFill>
                <a:latin typeface="Marykate"/>
              </a:rPr>
              <a:t>encuentra</a:t>
            </a:r>
            <a:r>
              <a:rPr lang="en-US" sz="5099" dirty="0">
                <a:solidFill>
                  <a:srgbClr val="000000"/>
                </a:solidFill>
                <a:latin typeface="Marykate"/>
              </a:rPr>
              <a:t> </a:t>
            </a:r>
            <a:r>
              <a:rPr lang="en-US" sz="5099" dirty="0" err="1">
                <a:solidFill>
                  <a:srgbClr val="000000"/>
                </a:solidFill>
                <a:latin typeface="Marykate"/>
              </a:rPr>
              <a:t>relacionada</a:t>
            </a:r>
            <a:r>
              <a:rPr lang="en-US" sz="5099" dirty="0">
                <a:solidFill>
                  <a:srgbClr val="000000"/>
                </a:solidFill>
                <a:latin typeface="Marykate"/>
              </a:rPr>
              <a:t> con la anterior. Las </a:t>
            </a:r>
            <a:r>
              <a:rPr lang="en-US" sz="5099" dirty="0" err="1">
                <a:solidFill>
                  <a:srgbClr val="000000"/>
                </a:solidFill>
                <a:latin typeface="Marykate"/>
              </a:rPr>
              <a:t>niñas</a:t>
            </a:r>
            <a:r>
              <a:rPr lang="en-US" sz="5099" dirty="0">
                <a:solidFill>
                  <a:srgbClr val="000000"/>
                </a:solidFill>
                <a:latin typeface="Marykate"/>
              </a:rPr>
              <a:t> </a:t>
            </a:r>
            <a:r>
              <a:rPr lang="en-US" sz="5099" dirty="0" err="1">
                <a:solidFill>
                  <a:srgbClr val="000000"/>
                </a:solidFill>
                <a:latin typeface="Marykate"/>
              </a:rPr>
              <a:t>también</a:t>
            </a:r>
            <a:r>
              <a:rPr lang="en-US" sz="5099" dirty="0">
                <a:solidFill>
                  <a:srgbClr val="000000"/>
                </a:solidFill>
                <a:latin typeface="Marykate"/>
              </a:rPr>
              <a:t> </a:t>
            </a:r>
            <a:r>
              <a:rPr lang="en-US" sz="5099" dirty="0" err="1">
                <a:solidFill>
                  <a:srgbClr val="000000"/>
                </a:solidFill>
                <a:latin typeface="Marykate"/>
              </a:rPr>
              <a:t>pueden</a:t>
            </a:r>
            <a:r>
              <a:rPr lang="en-US" sz="5099" dirty="0">
                <a:solidFill>
                  <a:srgbClr val="000000"/>
                </a:solidFill>
                <a:latin typeface="Marykate"/>
              </a:rPr>
              <a:t> </a:t>
            </a:r>
            <a:r>
              <a:rPr lang="en-US" sz="5099" dirty="0" err="1">
                <a:solidFill>
                  <a:srgbClr val="000000"/>
                </a:solidFill>
                <a:latin typeface="Marykate"/>
              </a:rPr>
              <a:t>acosar</a:t>
            </a:r>
            <a:r>
              <a:rPr lang="en-US" sz="5099" dirty="0">
                <a:solidFill>
                  <a:srgbClr val="000000"/>
                </a:solidFill>
                <a:latin typeface="Marykate"/>
              </a:rPr>
              <a:t>, no </a:t>
            </a:r>
            <a:r>
              <a:rPr lang="en-US" sz="5099" dirty="0" err="1">
                <a:solidFill>
                  <a:srgbClr val="000000"/>
                </a:solidFill>
                <a:latin typeface="Marykate"/>
              </a:rPr>
              <a:t>sólo</a:t>
            </a:r>
            <a:r>
              <a:rPr lang="en-US" sz="5099" dirty="0">
                <a:solidFill>
                  <a:srgbClr val="000000"/>
                </a:solidFill>
                <a:latin typeface="Marykate"/>
              </a:rPr>
              <a:t> entre </a:t>
            </a:r>
            <a:r>
              <a:rPr lang="en-US" sz="5099" dirty="0" err="1">
                <a:solidFill>
                  <a:srgbClr val="000000"/>
                </a:solidFill>
                <a:latin typeface="Marykate"/>
              </a:rPr>
              <a:t>ellas</a:t>
            </a:r>
            <a:r>
              <a:rPr lang="en-US" sz="5099" dirty="0">
                <a:solidFill>
                  <a:srgbClr val="000000"/>
                </a:solidFill>
                <a:latin typeface="Marykate"/>
              </a:rPr>
              <a:t>, </a:t>
            </a:r>
            <a:r>
              <a:rPr lang="en-US" sz="5099" dirty="0" err="1">
                <a:solidFill>
                  <a:srgbClr val="000000"/>
                </a:solidFill>
                <a:latin typeface="Marykate"/>
              </a:rPr>
              <a:t>sino</a:t>
            </a:r>
            <a:r>
              <a:rPr lang="en-US" sz="5099" dirty="0">
                <a:solidFill>
                  <a:srgbClr val="000000"/>
                </a:solidFill>
                <a:latin typeface="Marykate"/>
              </a:rPr>
              <a:t> a </a:t>
            </a:r>
            <a:r>
              <a:rPr lang="en-US" sz="5099" dirty="0" err="1">
                <a:solidFill>
                  <a:srgbClr val="000000"/>
                </a:solidFill>
                <a:latin typeface="Marykate"/>
              </a:rPr>
              <a:t>otros</a:t>
            </a:r>
            <a:r>
              <a:rPr lang="en-US" sz="5099" dirty="0">
                <a:solidFill>
                  <a:srgbClr val="000000"/>
                </a:solidFill>
                <a:latin typeface="Marykate"/>
              </a:rPr>
              <a:t> </a:t>
            </a:r>
            <a:r>
              <a:rPr lang="en-US" sz="5099" dirty="0" err="1">
                <a:solidFill>
                  <a:srgbClr val="000000"/>
                </a:solidFill>
                <a:latin typeface="Marykate"/>
              </a:rPr>
              <a:t>niños</a:t>
            </a:r>
            <a:r>
              <a:rPr lang="en-US" sz="5099" dirty="0">
                <a:solidFill>
                  <a:srgbClr val="000000"/>
                </a:solidFill>
                <a:latin typeface="Marykate"/>
              </a:rPr>
              <a:t>. El </a:t>
            </a:r>
            <a:r>
              <a:rPr lang="en-US" sz="5099" dirty="0" err="1">
                <a:solidFill>
                  <a:srgbClr val="000000"/>
                </a:solidFill>
                <a:latin typeface="Marykate"/>
              </a:rPr>
              <a:t>acoso</a:t>
            </a:r>
            <a:r>
              <a:rPr lang="en-US" sz="5099" dirty="0">
                <a:solidFill>
                  <a:srgbClr val="000000"/>
                </a:solidFill>
                <a:latin typeface="Marykate"/>
              </a:rPr>
              <a:t> que se da </a:t>
            </a:r>
            <a:r>
              <a:rPr lang="en-US" sz="5099" dirty="0" err="1">
                <a:solidFill>
                  <a:srgbClr val="000000"/>
                </a:solidFill>
                <a:latin typeface="Marykate"/>
              </a:rPr>
              <a:t>por</a:t>
            </a:r>
            <a:r>
              <a:rPr lang="en-US" sz="5099" dirty="0">
                <a:solidFill>
                  <a:srgbClr val="000000"/>
                </a:solidFill>
                <a:latin typeface="Marykate"/>
              </a:rPr>
              <a:t> </a:t>
            </a:r>
            <a:r>
              <a:rPr lang="en-US" sz="5099" dirty="0" err="1">
                <a:solidFill>
                  <a:srgbClr val="000000"/>
                </a:solidFill>
                <a:latin typeface="Marykate"/>
              </a:rPr>
              <a:t>parte</a:t>
            </a:r>
            <a:r>
              <a:rPr lang="en-US" sz="5099" dirty="0">
                <a:solidFill>
                  <a:srgbClr val="000000"/>
                </a:solidFill>
                <a:latin typeface="Marykate"/>
              </a:rPr>
              <a:t> de una </a:t>
            </a:r>
            <a:r>
              <a:rPr lang="en-US" sz="5099" dirty="0" err="1">
                <a:solidFill>
                  <a:srgbClr val="000000"/>
                </a:solidFill>
                <a:latin typeface="Marykate"/>
              </a:rPr>
              <a:t>niña</a:t>
            </a:r>
            <a:r>
              <a:rPr lang="en-US" sz="5099" dirty="0">
                <a:solidFill>
                  <a:srgbClr val="000000"/>
                </a:solidFill>
                <a:latin typeface="Marykate"/>
              </a:rPr>
              <a:t> </a:t>
            </a:r>
            <a:r>
              <a:rPr lang="en-US" sz="5099" dirty="0" err="1">
                <a:solidFill>
                  <a:srgbClr val="000000"/>
                </a:solidFill>
                <a:latin typeface="Marykate"/>
              </a:rPr>
              <a:t>hacia</a:t>
            </a:r>
            <a:r>
              <a:rPr lang="en-US" sz="5099" dirty="0">
                <a:solidFill>
                  <a:srgbClr val="000000"/>
                </a:solidFill>
                <a:latin typeface="Marykate"/>
              </a:rPr>
              <a:t> un </a:t>
            </a:r>
            <a:r>
              <a:rPr lang="en-US" sz="5099" dirty="0" err="1">
                <a:solidFill>
                  <a:srgbClr val="000000"/>
                </a:solidFill>
                <a:latin typeface="Marykate"/>
              </a:rPr>
              <a:t>niño</a:t>
            </a:r>
            <a:r>
              <a:rPr lang="en-US" sz="5099" dirty="0">
                <a:solidFill>
                  <a:srgbClr val="000000"/>
                </a:solidFill>
                <a:latin typeface="Marykate"/>
              </a:rPr>
              <a:t> </a:t>
            </a:r>
            <a:r>
              <a:rPr lang="en-US" sz="5099" dirty="0" err="1">
                <a:solidFill>
                  <a:srgbClr val="000000"/>
                </a:solidFill>
                <a:latin typeface="Marykate"/>
              </a:rPr>
              <a:t>tiende</a:t>
            </a:r>
            <a:r>
              <a:rPr lang="en-US" sz="5099" dirty="0">
                <a:solidFill>
                  <a:srgbClr val="000000"/>
                </a:solidFill>
                <a:latin typeface="Marykate"/>
              </a:rPr>
              <a:t> a </a:t>
            </a:r>
            <a:r>
              <a:rPr lang="en-US" sz="5099" dirty="0" err="1">
                <a:solidFill>
                  <a:srgbClr val="000000"/>
                </a:solidFill>
                <a:latin typeface="Marykate"/>
              </a:rPr>
              <a:t>invisibilizarse</a:t>
            </a:r>
            <a:r>
              <a:rPr lang="en-US" sz="5099" dirty="0">
                <a:solidFill>
                  <a:srgbClr val="000000"/>
                </a:solidFill>
                <a:latin typeface="Marykate"/>
              </a:rPr>
              <a:t> </a:t>
            </a:r>
            <a:r>
              <a:rPr lang="en-US" sz="5099" dirty="0" err="1">
                <a:solidFill>
                  <a:srgbClr val="000000"/>
                </a:solidFill>
                <a:latin typeface="Marykate"/>
              </a:rPr>
              <a:t>por</a:t>
            </a:r>
            <a:r>
              <a:rPr lang="en-US" sz="5099" dirty="0">
                <a:solidFill>
                  <a:srgbClr val="000000"/>
                </a:solidFill>
                <a:latin typeface="Marykate"/>
              </a:rPr>
              <a:t> </a:t>
            </a:r>
            <a:r>
              <a:rPr lang="en-US" sz="5099" dirty="0" err="1">
                <a:solidFill>
                  <a:srgbClr val="000000"/>
                </a:solidFill>
                <a:latin typeface="Marykate"/>
              </a:rPr>
              <a:t>prejuicios</a:t>
            </a:r>
            <a:r>
              <a:rPr lang="en-US" sz="5099" dirty="0">
                <a:solidFill>
                  <a:srgbClr val="000000"/>
                </a:solidFill>
                <a:latin typeface="Marykate"/>
              </a:rPr>
              <a:t> de </a:t>
            </a:r>
            <a:r>
              <a:rPr lang="en-US" sz="5099" dirty="0" err="1">
                <a:solidFill>
                  <a:srgbClr val="000000"/>
                </a:solidFill>
                <a:latin typeface="Marykate"/>
              </a:rPr>
              <a:t>género</a:t>
            </a:r>
            <a:r>
              <a:rPr lang="en-US" sz="5099" dirty="0">
                <a:solidFill>
                  <a:srgbClr val="000000"/>
                </a:solidFill>
                <a:latin typeface="Marykate"/>
              </a:rPr>
              <a:t>. </a:t>
            </a:r>
            <a:r>
              <a:rPr lang="en-US" sz="5099" dirty="0" err="1">
                <a:solidFill>
                  <a:srgbClr val="000000"/>
                </a:solidFill>
                <a:latin typeface="Marykate"/>
              </a:rPr>
              <a:t>Así</a:t>
            </a:r>
            <a:r>
              <a:rPr lang="en-US" sz="5099" dirty="0">
                <a:solidFill>
                  <a:srgbClr val="000000"/>
                </a:solidFill>
                <a:latin typeface="Marykate"/>
              </a:rPr>
              <a:t> </a:t>
            </a:r>
            <a:r>
              <a:rPr lang="en-US" sz="5099" dirty="0" err="1">
                <a:solidFill>
                  <a:srgbClr val="000000"/>
                </a:solidFill>
                <a:latin typeface="Marykate"/>
              </a:rPr>
              <a:t>como</a:t>
            </a:r>
            <a:r>
              <a:rPr lang="en-US" sz="5099" dirty="0">
                <a:solidFill>
                  <a:srgbClr val="000000"/>
                </a:solidFill>
                <a:latin typeface="Marykate"/>
              </a:rPr>
              <a:t> lo </a:t>
            </a:r>
            <a:r>
              <a:rPr lang="en-US" sz="5099" dirty="0" err="1">
                <a:solidFill>
                  <a:srgbClr val="000000"/>
                </a:solidFill>
                <a:latin typeface="Marykate"/>
              </a:rPr>
              <a:t>masculino</a:t>
            </a:r>
            <a:r>
              <a:rPr lang="en-US" sz="5099" dirty="0">
                <a:solidFill>
                  <a:srgbClr val="000000"/>
                </a:solidFill>
                <a:latin typeface="Marykate"/>
              </a:rPr>
              <a:t> </a:t>
            </a:r>
            <a:r>
              <a:rPr lang="en-US" sz="5099" dirty="0" err="1">
                <a:solidFill>
                  <a:srgbClr val="000000"/>
                </a:solidFill>
                <a:latin typeface="Marykate"/>
              </a:rPr>
              <a:t>suele</a:t>
            </a:r>
            <a:r>
              <a:rPr lang="en-US" sz="5099" dirty="0">
                <a:solidFill>
                  <a:srgbClr val="000000"/>
                </a:solidFill>
                <a:latin typeface="Marykate"/>
              </a:rPr>
              <a:t> </a:t>
            </a:r>
            <a:r>
              <a:rPr lang="en-US" sz="5099" dirty="0" err="1">
                <a:solidFill>
                  <a:srgbClr val="000000"/>
                </a:solidFill>
                <a:latin typeface="Marykate"/>
              </a:rPr>
              <a:t>asociarse</a:t>
            </a:r>
            <a:r>
              <a:rPr lang="en-US" sz="5099" dirty="0">
                <a:solidFill>
                  <a:srgbClr val="000000"/>
                </a:solidFill>
                <a:latin typeface="Marykate"/>
              </a:rPr>
              <a:t> con la </a:t>
            </a:r>
            <a:r>
              <a:rPr lang="en-US" sz="5099" dirty="0" err="1">
                <a:solidFill>
                  <a:srgbClr val="000000"/>
                </a:solidFill>
                <a:latin typeface="Marykate"/>
              </a:rPr>
              <a:t>fuerza</a:t>
            </a:r>
            <a:r>
              <a:rPr lang="en-US" sz="5099" dirty="0">
                <a:solidFill>
                  <a:srgbClr val="000000"/>
                </a:solidFill>
                <a:latin typeface="Marykate"/>
              </a:rPr>
              <a:t>, lo </a:t>
            </a:r>
            <a:r>
              <a:rPr lang="en-US" sz="5099" dirty="0" err="1">
                <a:solidFill>
                  <a:srgbClr val="000000"/>
                </a:solidFill>
                <a:latin typeface="Marykate"/>
              </a:rPr>
              <a:t>femenino</a:t>
            </a:r>
            <a:r>
              <a:rPr lang="en-US" sz="5099" dirty="0">
                <a:solidFill>
                  <a:srgbClr val="000000"/>
                </a:solidFill>
                <a:latin typeface="Marykate"/>
              </a:rPr>
              <a:t> se </a:t>
            </a:r>
            <a:r>
              <a:rPr lang="en-US" sz="5099" dirty="0" err="1">
                <a:solidFill>
                  <a:srgbClr val="000000"/>
                </a:solidFill>
                <a:latin typeface="Marykate"/>
              </a:rPr>
              <a:t>asocia</a:t>
            </a:r>
            <a:r>
              <a:rPr lang="en-US" sz="5099" dirty="0">
                <a:solidFill>
                  <a:srgbClr val="000000"/>
                </a:solidFill>
                <a:latin typeface="Marykate"/>
              </a:rPr>
              <a:t> con lo </a:t>
            </a:r>
            <a:r>
              <a:rPr lang="en-US" sz="5099" dirty="0" err="1">
                <a:solidFill>
                  <a:srgbClr val="000000"/>
                </a:solidFill>
                <a:latin typeface="Marykate"/>
              </a:rPr>
              <a:t>delicado</a:t>
            </a:r>
            <a:r>
              <a:rPr lang="en-US" sz="5099" dirty="0">
                <a:solidFill>
                  <a:srgbClr val="000000"/>
                </a:solidFill>
                <a:latin typeface="Marykate"/>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p:nvPr/>
        </p:nvGrpSpPr>
        <p:grpSpPr>
          <a:xfrm>
            <a:off x="1073634" y="4838700"/>
            <a:ext cx="16230600" cy="4775724"/>
            <a:chOff x="0" y="0"/>
            <a:chExt cx="4274726" cy="1257804"/>
          </a:xfrm>
        </p:grpSpPr>
        <p:sp>
          <p:nvSpPr>
            <p:cNvPr id="3" name="Freeform 3"/>
            <p:cNvSpPr/>
            <p:nvPr/>
          </p:nvSpPr>
          <p:spPr>
            <a:xfrm>
              <a:off x="0" y="0"/>
              <a:ext cx="4274726" cy="1257804"/>
            </a:xfrm>
            <a:custGeom>
              <a:avLst/>
              <a:gdLst/>
              <a:ahLst/>
              <a:cxnLst/>
              <a:rect l="l" t="t" r="r" b="b"/>
              <a:pathLst>
                <a:path w="4274726" h="1257804">
                  <a:moveTo>
                    <a:pt x="24327" y="0"/>
                  </a:moveTo>
                  <a:lnTo>
                    <a:pt x="4250399" y="0"/>
                  </a:lnTo>
                  <a:cubicBezTo>
                    <a:pt x="4263834" y="0"/>
                    <a:pt x="4274726" y="10891"/>
                    <a:pt x="4274726" y="24327"/>
                  </a:cubicBezTo>
                  <a:lnTo>
                    <a:pt x="4274726" y="1233477"/>
                  </a:lnTo>
                  <a:cubicBezTo>
                    <a:pt x="4274726" y="1246912"/>
                    <a:pt x="4263834" y="1257804"/>
                    <a:pt x="4250399" y="1257804"/>
                  </a:cubicBezTo>
                  <a:lnTo>
                    <a:pt x="24327" y="1257804"/>
                  </a:lnTo>
                  <a:cubicBezTo>
                    <a:pt x="10891" y="1257804"/>
                    <a:pt x="0" y="1246912"/>
                    <a:pt x="0" y="1233477"/>
                  </a:cubicBezTo>
                  <a:lnTo>
                    <a:pt x="0" y="24327"/>
                  </a:lnTo>
                  <a:cubicBezTo>
                    <a:pt x="0" y="10891"/>
                    <a:pt x="10891" y="0"/>
                    <a:pt x="24327" y="0"/>
                  </a:cubicBezTo>
                  <a:close/>
                </a:path>
              </a:pathLst>
            </a:custGeom>
            <a:solidFill>
              <a:srgbClr val="7ED957"/>
            </a:solidFill>
          </p:spPr>
          <p:txBody>
            <a:bodyPr/>
            <a:lstStyle/>
            <a:p>
              <a:endParaRPr lang="es-MX"/>
            </a:p>
          </p:txBody>
        </p:sp>
        <p:sp>
          <p:nvSpPr>
            <p:cNvPr id="4" name="TextBox 4"/>
            <p:cNvSpPr txBox="1"/>
            <p:nvPr/>
          </p:nvSpPr>
          <p:spPr>
            <a:xfrm>
              <a:off x="0" y="-38100"/>
              <a:ext cx="4274726" cy="129590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576907" y="4900928"/>
            <a:ext cx="15134185" cy="4128772"/>
          </a:xfrm>
          <a:prstGeom prst="rect">
            <a:avLst/>
          </a:prstGeom>
        </p:spPr>
        <p:txBody>
          <a:bodyPr lIns="0" tIns="0" rIns="0" bIns="0" rtlCol="0" anchor="t">
            <a:spAutoFit/>
          </a:bodyPr>
          <a:lstStyle/>
          <a:p>
            <a:pPr algn="just">
              <a:lnSpc>
                <a:spcPts val="6579"/>
              </a:lnSpc>
              <a:spcBef>
                <a:spcPct val="0"/>
              </a:spcBef>
            </a:pPr>
            <a:r>
              <a:rPr lang="en-US" sz="4699" dirty="0">
                <a:solidFill>
                  <a:srgbClr val="000000"/>
                </a:solidFill>
                <a:latin typeface="Marykate"/>
              </a:rPr>
              <a:t>Esta es una </a:t>
            </a:r>
            <a:r>
              <a:rPr lang="en-US" sz="4699" dirty="0" err="1">
                <a:solidFill>
                  <a:srgbClr val="000000"/>
                </a:solidFill>
                <a:latin typeface="Marykate"/>
              </a:rPr>
              <a:t>creencia</a:t>
            </a:r>
            <a:r>
              <a:rPr lang="en-US" sz="4699" dirty="0">
                <a:solidFill>
                  <a:srgbClr val="000000"/>
                </a:solidFill>
                <a:latin typeface="Marykate"/>
              </a:rPr>
              <a:t> que </a:t>
            </a:r>
            <a:r>
              <a:rPr lang="en-US" sz="4699" dirty="0" err="1">
                <a:solidFill>
                  <a:srgbClr val="000000"/>
                </a:solidFill>
                <a:latin typeface="Marykate"/>
              </a:rPr>
              <a:t>revictimiza</a:t>
            </a:r>
            <a:r>
              <a:rPr lang="en-US" sz="4699" dirty="0">
                <a:solidFill>
                  <a:srgbClr val="000000"/>
                </a:solidFill>
                <a:latin typeface="Marykate"/>
              </a:rPr>
              <a:t> a </a:t>
            </a:r>
            <a:r>
              <a:rPr lang="en-US" sz="4699" dirty="0" err="1">
                <a:solidFill>
                  <a:srgbClr val="000000"/>
                </a:solidFill>
                <a:latin typeface="Marykate"/>
              </a:rPr>
              <a:t>quienes</a:t>
            </a:r>
            <a:r>
              <a:rPr lang="en-US" sz="4699" dirty="0">
                <a:solidFill>
                  <a:srgbClr val="000000"/>
                </a:solidFill>
                <a:latin typeface="Marykate"/>
              </a:rPr>
              <a:t> </a:t>
            </a:r>
            <a:r>
              <a:rPr lang="en-US" sz="4699" dirty="0" err="1">
                <a:solidFill>
                  <a:srgbClr val="000000"/>
                </a:solidFill>
                <a:latin typeface="Marykate"/>
              </a:rPr>
              <a:t>sufren</a:t>
            </a:r>
            <a:r>
              <a:rPr lang="en-US" sz="4699" dirty="0">
                <a:solidFill>
                  <a:srgbClr val="000000"/>
                </a:solidFill>
                <a:latin typeface="Marykate"/>
              </a:rPr>
              <a:t> </a:t>
            </a:r>
            <a:r>
              <a:rPr lang="en-US" sz="4699" dirty="0" err="1">
                <a:solidFill>
                  <a:srgbClr val="000000"/>
                </a:solidFill>
                <a:latin typeface="Marykate"/>
              </a:rPr>
              <a:t>acoso</a:t>
            </a:r>
            <a:r>
              <a:rPr lang="en-US" sz="4699" dirty="0">
                <a:solidFill>
                  <a:srgbClr val="000000"/>
                </a:solidFill>
                <a:latin typeface="Marykate"/>
              </a:rPr>
              <a:t>. Las </a:t>
            </a:r>
            <a:r>
              <a:rPr lang="en-US" sz="4699" dirty="0" err="1">
                <a:solidFill>
                  <a:srgbClr val="000000"/>
                </a:solidFill>
                <a:latin typeface="Marykate"/>
              </a:rPr>
              <a:t>dinámicas</a:t>
            </a:r>
            <a:r>
              <a:rPr lang="en-US" sz="4699" dirty="0">
                <a:solidFill>
                  <a:srgbClr val="000000"/>
                </a:solidFill>
                <a:latin typeface="Marykate"/>
              </a:rPr>
              <a:t> de </a:t>
            </a:r>
            <a:r>
              <a:rPr lang="en-US" sz="4699" dirty="0" err="1">
                <a:solidFill>
                  <a:srgbClr val="000000"/>
                </a:solidFill>
                <a:latin typeface="Marykate"/>
              </a:rPr>
              <a:t>acoso</a:t>
            </a:r>
            <a:r>
              <a:rPr lang="en-US" sz="4699" dirty="0">
                <a:solidFill>
                  <a:srgbClr val="000000"/>
                </a:solidFill>
                <a:latin typeface="Marykate"/>
              </a:rPr>
              <a:t> no </a:t>
            </a:r>
            <a:r>
              <a:rPr lang="en-US" sz="4699" dirty="0" err="1">
                <a:solidFill>
                  <a:srgbClr val="000000"/>
                </a:solidFill>
                <a:latin typeface="Marykate"/>
              </a:rPr>
              <a:t>parten</a:t>
            </a:r>
            <a:r>
              <a:rPr lang="en-US" sz="4699" dirty="0">
                <a:solidFill>
                  <a:srgbClr val="000000"/>
                </a:solidFill>
                <a:latin typeface="Marykate"/>
              </a:rPr>
              <a:t> </a:t>
            </a:r>
            <a:r>
              <a:rPr lang="en-US" sz="4699" dirty="0" err="1">
                <a:solidFill>
                  <a:srgbClr val="000000"/>
                </a:solidFill>
                <a:latin typeface="Marykate"/>
              </a:rPr>
              <a:t>desde</a:t>
            </a:r>
            <a:r>
              <a:rPr lang="en-US" sz="4699" dirty="0">
                <a:solidFill>
                  <a:srgbClr val="000000"/>
                </a:solidFill>
                <a:latin typeface="Marykate"/>
              </a:rPr>
              <a:t> la </a:t>
            </a:r>
            <a:r>
              <a:rPr lang="en-US" sz="4699" dirty="0" err="1">
                <a:solidFill>
                  <a:srgbClr val="000000"/>
                </a:solidFill>
                <a:latin typeface="Marykate"/>
              </a:rPr>
              <a:t>víctima</a:t>
            </a:r>
            <a:r>
              <a:rPr lang="en-US" sz="4699" dirty="0">
                <a:solidFill>
                  <a:srgbClr val="000000"/>
                </a:solidFill>
                <a:latin typeface="Marykate"/>
              </a:rPr>
              <a:t>. Es la o </a:t>
            </a:r>
            <a:r>
              <a:rPr lang="en-US" sz="4699" dirty="0" err="1">
                <a:solidFill>
                  <a:srgbClr val="000000"/>
                </a:solidFill>
                <a:latin typeface="Marykate"/>
              </a:rPr>
              <a:t>el</a:t>
            </a:r>
            <a:r>
              <a:rPr lang="en-US" sz="4699" dirty="0">
                <a:solidFill>
                  <a:srgbClr val="000000"/>
                </a:solidFill>
                <a:latin typeface="Marykate"/>
              </a:rPr>
              <a:t> </a:t>
            </a:r>
            <a:r>
              <a:rPr lang="en-US" sz="4699" dirty="0" err="1">
                <a:solidFill>
                  <a:srgbClr val="000000"/>
                </a:solidFill>
                <a:latin typeface="Marykate"/>
              </a:rPr>
              <a:t>estudiante</a:t>
            </a:r>
            <a:r>
              <a:rPr lang="en-US" sz="4699" dirty="0">
                <a:solidFill>
                  <a:srgbClr val="000000"/>
                </a:solidFill>
                <a:latin typeface="Marykate"/>
              </a:rPr>
              <a:t> que </a:t>
            </a:r>
            <a:r>
              <a:rPr lang="en-US" sz="4699" dirty="0" err="1">
                <a:solidFill>
                  <a:srgbClr val="000000"/>
                </a:solidFill>
                <a:latin typeface="Marykate"/>
              </a:rPr>
              <a:t>realiza</a:t>
            </a:r>
            <a:r>
              <a:rPr lang="en-US" sz="4699" dirty="0">
                <a:solidFill>
                  <a:srgbClr val="000000"/>
                </a:solidFill>
                <a:latin typeface="Marykate"/>
              </a:rPr>
              <a:t> </a:t>
            </a:r>
            <a:r>
              <a:rPr lang="en-US" sz="4699" dirty="0" err="1">
                <a:solidFill>
                  <a:srgbClr val="000000"/>
                </a:solidFill>
                <a:latin typeface="Marykate"/>
              </a:rPr>
              <a:t>conductas</a:t>
            </a:r>
            <a:r>
              <a:rPr lang="en-US" sz="4699" dirty="0">
                <a:solidFill>
                  <a:srgbClr val="000000"/>
                </a:solidFill>
                <a:latin typeface="Marykate"/>
              </a:rPr>
              <a:t> de </a:t>
            </a:r>
            <a:r>
              <a:rPr lang="en-US" sz="4699" dirty="0" err="1">
                <a:solidFill>
                  <a:srgbClr val="000000"/>
                </a:solidFill>
                <a:latin typeface="Marykate"/>
              </a:rPr>
              <a:t>acoso</a:t>
            </a:r>
            <a:r>
              <a:rPr lang="en-US" sz="4699" dirty="0">
                <a:solidFill>
                  <a:srgbClr val="000000"/>
                </a:solidFill>
                <a:latin typeface="Marykate"/>
              </a:rPr>
              <a:t> escolar, </a:t>
            </a:r>
            <a:r>
              <a:rPr lang="en-US" sz="4699" dirty="0" err="1">
                <a:solidFill>
                  <a:srgbClr val="000000"/>
                </a:solidFill>
                <a:latin typeface="Marykate"/>
              </a:rPr>
              <a:t>quien</a:t>
            </a:r>
            <a:r>
              <a:rPr lang="en-US" sz="4699" dirty="0">
                <a:solidFill>
                  <a:srgbClr val="000000"/>
                </a:solidFill>
                <a:latin typeface="Marykate"/>
              </a:rPr>
              <a:t> </a:t>
            </a:r>
            <a:r>
              <a:rPr lang="en-US" sz="4699" dirty="0" err="1">
                <a:solidFill>
                  <a:srgbClr val="000000"/>
                </a:solidFill>
                <a:latin typeface="Marykate"/>
              </a:rPr>
              <a:t>intenta</a:t>
            </a:r>
            <a:r>
              <a:rPr lang="en-US" sz="4699" dirty="0">
                <a:solidFill>
                  <a:srgbClr val="000000"/>
                </a:solidFill>
                <a:latin typeface="Marykate"/>
              </a:rPr>
              <a:t> </a:t>
            </a:r>
            <a:r>
              <a:rPr lang="en-US" sz="4699" dirty="0" err="1">
                <a:solidFill>
                  <a:srgbClr val="000000"/>
                </a:solidFill>
                <a:latin typeface="Marykate"/>
              </a:rPr>
              <a:t>satisfacer</a:t>
            </a:r>
            <a:r>
              <a:rPr lang="en-US" sz="4699" dirty="0">
                <a:solidFill>
                  <a:srgbClr val="000000"/>
                </a:solidFill>
                <a:latin typeface="Marykate"/>
              </a:rPr>
              <a:t> la </a:t>
            </a:r>
            <a:r>
              <a:rPr lang="en-US" sz="4699" dirty="0" err="1">
                <a:solidFill>
                  <a:srgbClr val="000000"/>
                </a:solidFill>
                <a:latin typeface="Marykate"/>
              </a:rPr>
              <a:t>necesidad</a:t>
            </a:r>
            <a:r>
              <a:rPr lang="en-US" sz="4699" dirty="0">
                <a:solidFill>
                  <a:srgbClr val="000000"/>
                </a:solidFill>
                <a:latin typeface="Marykate"/>
              </a:rPr>
              <a:t> de </a:t>
            </a:r>
            <a:r>
              <a:rPr lang="en-US" sz="4699" dirty="0" err="1">
                <a:solidFill>
                  <a:srgbClr val="000000"/>
                </a:solidFill>
                <a:latin typeface="Marykate"/>
              </a:rPr>
              <a:t>dominio</a:t>
            </a:r>
            <a:r>
              <a:rPr lang="en-US" sz="4699" dirty="0">
                <a:solidFill>
                  <a:srgbClr val="000000"/>
                </a:solidFill>
                <a:latin typeface="Marykate"/>
              </a:rPr>
              <a:t> </a:t>
            </a:r>
            <a:r>
              <a:rPr lang="en-US" sz="4699" dirty="0" err="1">
                <a:solidFill>
                  <a:srgbClr val="000000"/>
                </a:solidFill>
                <a:latin typeface="Marykate"/>
              </a:rPr>
              <a:t>sobre</a:t>
            </a:r>
            <a:r>
              <a:rPr lang="en-US" sz="4699" dirty="0">
                <a:solidFill>
                  <a:srgbClr val="000000"/>
                </a:solidFill>
                <a:latin typeface="Marykate"/>
              </a:rPr>
              <a:t> </a:t>
            </a:r>
            <a:r>
              <a:rPr lang="en-US" sz="4699" dirty="0" err="1">
                <a:solidFill>
                  <a:srgbClr val="000000"/>
                </a:solidFill>
                <a:latin typeface="Marykate"/>
              </a:rPr>
              <a:t>el</a:t>
            </a:r>
            <a:r>
              <a:rPr lang="en-US" sz="4699" dirty="0">
                <a:solidFill>
                  <a:srgbClr val="000000"/>
                </a:solidFill>
                <a:latin typeface="Marykate"/>
              </a:rPr>
              <a:t> </a:t>
            </a:r>
            <a:r>
              <a:rPr lang="en-US" sz="4699" dirty="0" err="1">
                <a:solidFill>
                  <a:srgbClr val="000000"/>
                </a:solidFill>
                <a:latin typeface="Marykate"/>
              </a:rPr>
              <a:t>otro</a:t>
            </a:r>
            <a:r>
              <a:rPr lang="en-US" sz="4699" dirty="0">
                <a:solidFill>
                  <a:srgbClr val="000000"/>
                </a:solidFill>
                <a:latin typeface="Marykate"/>
              </a:rPr>
              <a:t>. </a:t>
            </a:r>
            <a:r>
              <a:rPr lang="en-US" sz="4699" dirty="0" err="1">
                <a:solidFill>
                  <a:srgbClr val="000000"/>
                </a:solidFill>
                <a:latin typeface="Marykate"/>
              </a:rPr>
              <a:t>Piénsese</a:t>
            </a:r>
            <a:r>
              <a:rPr lang="en-US" sz="4699" dirty="0">
                <a:solidFill>
                  <a:srgbClr val="000000"/>
                </a:solidFill>
                <a:latin typeface="Marykate"/>
              </a:rPr>
              <a:t> que </a:t>
            </a:r>
            <a:r>
              <a:rPr lang="en-US" sz="4699" dirty="0" err="1">
                <a:solidFill>
                  <a:srgbClr val="000000"/>
                </a:solidFill>
                <a:latin typeface="Marykate"/>
              </a:rPr>
              <a:t>incluso</a:t>
            </a:r>
            <a:r>
              <a:rPr lang="en-US" sz="4699" dirty="0">
                <a:solidFill>
                  <a:srgbClr val="000000"/>
                </a:solidFill>
                <a:latin typeface="Marykate"/>
              </a:rPr>
              <a:t> </a:t>
            </a:r>
            <a:r>
              <a:rPr lang="en-US" sz="4699" dirty="0" err="1">
                <a:solidFill>
                  <a:srgbClr val="000000"/>
                </a:solidFill>
                <a:latin typeface="Marykate"/>
              </a:rPr>
              <a:t>si</a:t>
            </a:r>
            <a:r>
              <a:rPr lang="en-US" sz="4699" dirty="0">
                <a:solidFill>
                  <a:srgbClr val="000000"/>
                </a:solidFill>
                <a:latin typeface="Marykate"/>
              </a:rPr>
              <a:t> las </a:t>
            </a:r>
            <a:r>
              <a:rPr lang="en-US" sz="4699" dirty="0" err="1">
                <a:solidFill>
                  <a:srgbClr val="000000"/>
                </a:solidFill>
                <a:latin typeface="Marykate"/>
              </a:rPr>
              <a:t>otras</a:t>
            </a:r>
            <a:r>
              <a:rPr lang="en-US" sz="4699" dirty="0">
                <a:solidFill>
                  <a:srgbClr val="000000"/>
                </a:solidFill>
                <a:latin typeface="Marykate"/>
              </a:rPr>
              <a:t> personas </a:t>
            </a:r>
            <a:r>
              <a:rPr lang="en-US" sz="4699" dirty="0" err="1">
                <a:solidFill>
                  <a:srgbClr val="000000"/>
                </a:solidFill>
                <a:latin typeface="Marykate"/>
              </a:rPr>
              <a:t>nos</a:t>
            </a:r>
            <a:r>
              <a:rPr lang="en-US" sz="4699" dirty="0">
                <a:solidFill>
                  <a:srgbClr val="000000"/>
                </a:solidFill>
                <a:latin typeface="Marykate"/>
              </a:rPr>
              <a:t> </a:t>
            </a:r>
            <a:r>
              <a:rPr lang="en-US" sz="4699" dirty="0" err="1">
                <a:solidFill>
                  <a:srgbClr val="000000"/>
                </a:solidFill>
                <a:latin typeface="Marykate"/>
              </a:rPr>
              <a:t>provocan</a:t>
            </a:r>
            <a:r>
              <a:rPr lang="en-US" sz="4699" dirty="0">
                <a:solidFill>
                  <a:srgbClr val="000000"/>
                </a:solidFill>
                <a:latin typeface="Marykate"/>
              </a:rPr>
              <a:t>, no </a:t>
            </a:r>
            <a:r>
              <a:rPr lang="en-US" sz="4699" dirty="0" err="1">
                <a:solidFill>
                  <a:srgbClr val="000000"/>
                </a:solidFill>
                <a:latin typeface="Marykate"/>
              </a:rPr>
              <a:t>estamos</a:t>
            </a:r>
            <a:r>
              <a:rPr lang="en-US" sz="4699" dirty="0">
                <a:solidFill>
                  <a:srgbClr val="000000"/>
                </a:solidFill>
                <a:latin typeface="Marykate"/>
              </a:rPr>
              <a:t> </a:t>
            </a:r>
            <a:r>
              <a:rPr lang="en-US" sz="4699" dirty="0" err="1">
                <a:solidFill>
                  <a:srgbClr val="000000"/>
                </a:solidFill>
                <a:latin typeface="Marykate"/>
              </a:rPr>
              <a:t>justificados</a:t>
            </a:r>
            <a:r>
              <a:rPr lang="en-US" sz="4699" dirty="0">
                <a:solidFill>
                  <a:srgbClr val="000000"/>
                </a:solidFill>
                <a:latin typeface="Marykate"/>
              </a:rPr>
              <a:t> a </a:t>
            </a:r>
            <a:r>
              <a:rPr lang="en-US" sz="4699" dirty="0" err="1">
                <a:solidFill>
                  <a:srgbClr val="000000"/>
                </a:solidFill>
                <a:latin typeface="Marykate"/>
              </a:rPr>
              <a:t>hacerles</a:t>
            </a:r>
            <a:r>
              <a:rPr lang="en-US" sz="4699" dirty="0">
                <a:solidFill>
                  <a:srgbClr val="000000"/>
                </a:solidFill>
                <a:latin typeface="Marykate"/>
              </a:rPr>
              <a:t> </a:t>
            </a:r>
            <a:r>
              <a:rPr lang="en-US" sz="4699" dirty="0" err="1">
                <a:solidFill>
                  <a:srgbClr val="000000"/>
                </a:solidFill>
                <a:latin typeface="Marykate"/>
              </a:rPr>
              <a:t>daño</a:t>
            </a:r>
            <a:r>
              <a:rPr lang="en-US" sz="4699" dirty="0">
                <a:solidFill>
                  <a:srgbClr val="000000"/>
                </a:solidFill>
                <a:latin typeface="Marykate"/>
              </a:rPr>
              <a:t> de </a:t>
            </a:r>
            <a:r>
              <a:rPr lang="en-US" sz="4699" dirty="0" err="1">
                <a:solidFill>
                  <a:srgbClr val="000000"/>
                </a:solidFill>
                <a:latin typeface="Marykate"/>
              </a:rPr>
              <a:t>ningún</a:t>
            </a:r>
            <a:r>
              <a:rPr lang="en-US" sz="4699" dirty="0">
                <a:solidFill>
                  <a:srgbClr val="000000"/>
                </a:solidFill>
                <a:latin typeface="Marykate"/>
              </a:rPr>
              <a:t> </a:t>
            </a:r>
            <a:r>
              <a:rPr lang="en-US" sz="4699" dirty="0" err="1">
                <a:solidFill>
                  <a:srgbClr val="000000"/>
                </a:solidFill>
                <a:latin typeface="Marykate"/>
              </a:rPr>
              <a:t>tipo</a:t>
            </a:r>
            <a:r>
              <a:rPr lang="en-US" sz="4699" dirty="0">
                <a:solidFill>
                  <a:srgbClr val="000000"/>
                </a:solidFill>
                <a:latin typeface="Marykate"/>
              </a:rPr>
              <a:t>.</a:t>
            </a:r>
          </a:p>
        </p:txBody>
      </p:sp>
      <p:grpSp>
        <p:nvGrpSpPr>
          <p:cNvPr id="6" name="Group 6"/>
          <p:cNvGrpSpPr/>
          <p:nvPr/>
        </p:nvGrpSpPr>
        <p:grpSpPr>
          <a:xfrm>
            <a:off x="838200" y="2247900"/>
            <a:ext cx="16230600" cy="1438004"/>
            <a:chOff x="0" y="0"/>
            <a:chExt cx="4274726" cy="378734"/>
          </a:xfrm>
        </p:grpSpPr>
        <p:sp>
          <p:nvSpPr>
            <p:cNvPr id="7" name="Freeform 7"/>
            <p:cNvSpPr/>
            <p:nvPr/>
          </p:nvSpPr>
          <p:spPr>
            <a:xfrm>
              <a:off x="0" y="0"/>
              <a:ext cx="4274726" cy="378734"/>
            </a:xfrm>
            <a:custGeom>
              <a:avLst/>
              <a:gdLst/>
              <a:ahLst/>
              <a:cxnLst/>
              <a:rect l="l" t="t" r="r" b="b"/>
              <a:pathLst>
                <a:path w="4274726" h="378734">
                  <a:moveTo>
                    <a:pt x="24327" y="0"/>
                  </a:moveTo>
                  <a:lnTo>
                    <a:pt x="4250399" y="0"/>
                  </a:lnTo>
                  <a:cubicBezTo>
                    <a:pt x="4263834" y="0"/>
                    <a:pt x="4274726" y="10891"/>
                    <a:pt x="4274726" y="24327"/>
                  </a:cubicBezTo>
                  <a:lnTo>
                    <a:pt x="4274726" y="354407"/>
                  </a:lnTo>
                  <a:cubicBezTo>
                    <a:pt x="4274726" y="360859"/>
                    <a:pt x="4272163" y="367046"/>
                    <a:pt x="4267601" y="371609"/>
                  </a:cubicBezTo>
                  <a:cubicBezTo>
                    <a:pt x="4263039" y="376171"/>
                    <a:pt x="4256851" y="378734"/>
                    <a:pt x="4250399" y="378734"/>
                  </a:cubicBezTo>
                  <a:lnTo>
                    <a:pt x="24327" y="378734"/>
                  </a:lnTo>
                  <a:cubicBezTo>
                    <a:pt x="10891" y="378734"/>
                    <a:pt x="0" y="367842"/>
                    <a:pt x="0" y="354407"/>
                  </a:cubicBezTo>
                  <a:lnTo>
                    <a:pt x="0" y="24327"/>
                  </a:lnTo>
                  <a:cubicBezTo>
                    <a:pt x="0" y="10891"/>
                    <a:pt x="10891" y="0"/>
                    <a:pt x="24327" y="0"/>
                  </a:cubicBezTo>
                  <a:close/>
                </a:path>
              </a:pathLst>
            </a:custGeom>
            <a:solidFill>
              <a:srgbClr val="CD3C3C"/>
            </a:solidFill>
          </p:spPr>
          <p:txBody>
            <a:bodyPr/>
            <a:lstStyle/>
            <a:p>
              <a:endParaRPr lang="es-MX"/>
            </a:p>
          </p:txBody>
        </p:sp>
        <p:sp>
          <p:nvSpPr>
            <p:cNvPr id="8" name="TextBox 8"/>
            <p:cNvSpPr txBox="1"/>
            <p:nvPr/>
          </p:nvSpPr>
          <p:spPr>
            <a:xfrm>
              <a:off x="0" y="-38100"/>
              <a:ext cx="4274726" cy="41683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3734607" y="2403659"/>
            <a:ext cx="10908655" cy="997389"/>
          </a:xfrm>
          <a:prstGeom prst="rect">
            <a:avLst/>
          </a:prstGeom>
        </p:spPr>
        <p:txBody>
          <a:bodyPr lIns="0" tIns="0" rIns="0" bIns="0" rtlCol="0" anchor="t">
            <a:spAutoFit/>
          </a:bodyPr>
          <a:lstStyle/>
          <a:p>
            <a:pPr algn="ctr">
              <a:lnSpc>
                <a:spcPts val="8679"/>
              </a:lnSpc>
              <a:spcBef>
                <a:spcPct val="0"/>
              </a:spcBef>
            </a:pPr>
            <a:r>
              <a:rPr lang="en-US" sz="6199" dirty="0">
                <a:solidFill>
                  <a:srgbClr val="000000"/>
                </a:solidFill>
                <a:latin typeface="Marykate"/>
              </a:rPr>
              <a:t>“</a:t>
            </a:r>
            <a:r>
              <a:rPr lang="en-US" sz="6199" dirty="0">
                <a:solidFill>
                  <a:schemeClr val="bg1"/>
                </a:solidFill>
                <a:latin typeface="Marykate"/>
              </a:rPr>
              <a:t>Tú </a:t>
            </a:r>
            <a:r>
              <a:rPr lang="en-US" sz="6199" dirty="0" err="1">
                <a:solidFill>
                  <a:schemeClr val="bg1"/>
                </a:solidFill>
                <a:latin typeface="Marykate"/>
              </a:rPr>
              <a:t>eres</a:t>
            </a:r>
            <a:r>
              <a:rPr lang="en-US" sz="6199" dirty="0">
                <a:solidFill>
                  <a:schemeClr val="bg1"/>
                </a:solidFill>
                <a:latin typeface="Marykate"/>
              </a:rPr>
              <a:t> </a:t>
            </a:r>
            <a:r>
              <a:rPr lang="en-US" sz="6199" dirty="0" err="1">
                <a:solidFill>
                  <a:schemeClr val="bg1"/>
                </a:solidFill>
                <a:latin typeface="Marykate"/>
              </a:rPr>
              <a:t>el</a:t>
            </a:r>
            <a:r>
              <a:rPr lang="en-US" sz="6199" dirty="0">
                <a:solidFill>
                  <a:schemeClr val="bg1"/>
                </a:solidFill>
                <a:latin typeface="Marykate"/>
              </a:rPr>
              <a:t> que </a:t>
            </a:r>
            <a:r>
              <a:rPr lang="en-US" sz="6199" dirty="0" err="1">
                <a:solidFill>
                  <a:schemeClr val="bg1"/>
                </a:solidFill>
                <a:latin typeface="Marykate"/>
              </a:rPr>
              <a:t>provoca</a:t>
            </a:r>
            <a:r>
              <a:rPr lang="en-US" sz="6199" dirty="0">
                <a:solidFill>
                  <a:schemeClr val="bg1"/>
                </a:solidFill>
                <a:latin typeface="Marykate"/>
              </a:rPr>
              <a:t> que </a:t>
            </a:r>
            <a:r>
              <a:rPr lang="en-US" sz="6199" dirty="0" err="1">
                <a:solidFill>
                  <a:schemeClr val="bg1"/>
                </a:solidFill>
                <a:latin typeface="Marykate"/>
              </a:rPr>
              <a:t>te</a:t>
            </a:r>
            <a:r>
              <a:rPr lang="en-US" sz="6199" dirty="0">
                <a:solidFill>
                  <a:schemeClr val="bg1"/>
                </a:solidFill>
                <a:latin typeface="Marykate"/>
              </a:rPr>
              <a:t> </a:t>
            </a:r>
            <a:r>
              <a:rPr lang="en-US" sz="6199" dirty="0" err="1">
                <a:solidFill>
                  <a:schemeClr val="bg1"/>
                </a:solidFill>
                <a:latin typeface="Marykate"/>
              </a:rPr>
              <a:t>traten</a:t>
            </a:r>
            <a:r>
              <a:rPr lang="en-US" sz="6199" dirty="0">
                <a:solidFill>
                  <a:schemeClr val="bg1"/>
                </a:solidFill>
                <a:latin typeface="Marykate"/>
              </a:rPr>
              <a:t> </a:t>
            </a:r>
            <a:r>
              <a:rPr lang="en-US" sz="6199" dirty="0" err="1">
                <a:solidFill>
                  <a:schemeClr val="bg1"/>
                </a:solidFill>
                <a:latin typeface="Marykate"/>
              </a:rPr>
              <a:t>así</a:t>
            </a:r>
            <a:r>
              <a:rPr lang="en-US" sz="6199" dirty="0">
                <a:solidFill>
                  <a:srgbClr val="000000"/>
                </a:solidFill>
                <a:latin typeface="Marykate"/>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2" name="Freeform 2"/>
          <p:cNvSpPr/>
          <p:nvPr/>
        </p:nvSpPr>
        <p:spPr>
          <a:xfrm>
            <a:off x="-1081365" y="1575435"/>
            <a:ext cx="19585356" cy="8726149"/>
          </a:xfrm>
          <a:custGeom>
            <a:avLst/>
            <a:gdLst/>
            <a:ahLst/>
            <a:cxnLst/>
            <a:rect l="l" t="t" r="r" b="b"/>
            <a:pathLst>
              <a:path w="19585356" h="8726149">
                <a:moveTo>
                  <a:pt x="0" y="0"/>
                </a:moveTo>
                <a:lnTo>
                  <a:pt x="19585356" y="0"/>
                </a:lnTo>
                <a:lnTo>
                  <a:pt x="19585356" y="8726149"/>
                </a:lnTo>
                <a:lnTo>
                  <a:pt x="0" y="8726149"/>
                </a:lnTo>
                <a:lnTo>
                  <a:pt x="0" y="0"/>
                </a:lnTo>
                <a:close/>
              </a:path>
            </a:pathLst>
          </a:custGeom>
          <a:blipFill>
            <a:blip r:embed="rId2"/>
            <a:stretch>
              <a:fillRect/>
            </a:stretch>
          </a:blipFill>
        </p:spPr>
        <p:txBody>
          <a:bodyPr/>
          <a:lstStyle/>
          <a:p>
            <a:endParaRPr lang="es-MX"/>
          </a:p>
        </p:txBody>
      </p:sp>
      <p:sp>
        <p:nvSpPr>
          <p:cNvPr id="3" name="TextBox 3"/>
          <p:cNvSpPr txBox="1"/>
          <p:nvPr/>
        </p:nvSpPr>
        <p:spPr>
          <a:xfrm>
            <a:off x="1274454" y="348615"/>
            <a:ext cx="15739093" cy="1226820"/>
          </a:xfrm>
          <a:prstGeom prst="rect">
            <a:avLst/>
          </a:prstGeom>
        </p:spPr>
        <p:txBody>
          <a:bodyPr lIns="0" tIns="0" rIns="0" bIns="0" rtlCol="0" anchor="t">
            <a:spAutoFit/>
          </a:bodyPr>
          <a:lstStyle/>
          <a:p>
            <a:pPr algn="l">
              <a:lnSpc>
                <a:spcPts val="10080"/>
              </a:lnSpc>
              <a:spcBef>
                <a:spcPct val="0"/>
              </a:spcBef>
            </a:pPr>
            <a:r>
              <a:rPr lang="en-US" sz="7200" spc="359">
                <a:solidFill>
                  <a:srgbClr val="000000"/>
                </a:solidFill>
                <a:latin typeface="Inter"/>
              </a:rPr>
              <a:t>DINAMICA: TENDEDERO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2" name="Freeform 2"/>
          <p:cNvSpPr/>
          <p:nvPr/>
        </p:nvSpPr>
        <p:spPr>
          <a:xfrm>
            <a:off x="469016" y="427163"/>
            <a:ext cx="8121634" cy="4258157"/>
          </a:xfrm>
          <a:custGeom>
            <a:avLst/>
            <a:gdLst/>
            <a:ahLst/>
            <a:cxnLst/>
            <a:rect l="l" t="t" r="r" b="b"/>
            <a:pathLst>
              <a:path w="8121634" h="4258157">
                <a:moveTo>
                  <a:pt x="0" y="0"/>
                </a:moveTo>
                <a:lnTo>
                  <a:pt x="8121634" y="0"/>
                </a:lnTo>
                <a:lnTo>
                  <a:pt x="8121634" y="4258158"/>
                </a:lnTo>
                <a:lnTo>
                  <a:pt x="0" y="4258158"/>
                </a:lnTo>
                <a:lnTo>
                  <a:pt x="0" y="0"/>
                </a:lnTo>
                <a:close/>
              </a:path>
            </a:pathLst>
          </a:custGeom>
          <a:blipFill>
            <a:blip r:embed="rId2"/>
            <a:stretch>
              <a:fillRect b="-121520"/>
            </a:stretch>
          </a:blipFill>
        </p:spPr>
        <p:txBody>
          <a:bodyPr/>
          <a:lstStyle/>
          <a:p>
            <a:endParaRPr lang="es-MX"/>
          </a:p>
        </p:txBody>
      </p:sp>
      <p:sp>
        <p:nvSpPr>
          <p:cNvPr id="3" name="Freeform 3"/>
          <p:cNvSpPr/>
          <p:nvPr/>
        </p:nvSpPr>
        <p:spPr>
          <a:xfrm>
            <a:off x="8590650" y="427163"/>
            <a:ext cx="8121634" cy="4243571"/>
          </a:xfrm>
          <a:custGeom>
            <a:avLst/>
            <a:gdLst/>
            <a:ahLst/>
            <a:cxnLst/>
            <a:rect l="l" t="t" r="r" b="b"/>
            <a:pathLst>
              <a:path w="8121634" h="4243571">
                <a:moveTo>
                  <a:pt x="0" y="0"/>
                </a:moveTo>
                <a:lnTo>
                  <a:pt x="8121634" y="0"/>
                </a:lnTo>
                <a:lnTo>
                  <a:pt x="8121634" y="4243571"/>
                </a:lnTo>
                <a:lnTo>
                  <a:pt x="0" y="4243571"/>
                </a:lnTo>
                <a:lnTo>
                  <a:pt x="0" y="0"/>
                </a:lnTo>
                <a:close/>
              </a:path>
            </a:pathLst>
          </a:custGeom>
          <a:blipFill>
            <a:blip r:embed="rId2"/>
            <a:stretch>
              <a:fillRect t="-121521" b="-759"/>
            </a:stretch>
          </a:blipFill>
        </p:spPr>
        <p:txBody>
          <a:bodyPr/>
          <a:lstStyle/>
          <a:p>
            <a:endParaRPr lang="es-MX"/>
          </a:p>
        </p:txBody>
      </p:sp>
      <p:sp>
        <p:nvSpPr>
          <p:cNvPr id="4" name="Freeform 4"/>
          <p:cNvSpPr/>
          <p:nvPr/>
        </p:nvSpPr>
        <p:spPr>
          <a:xfrm>
            <a:off x="469016" y="5502247"/>
            <a:ext cx="8121634" cy="4250092"/>
          </a:xfrm>
          <a:custGeom>
            <a:avLst/>
            <a:gdLst/>
            <a:ahLst/>
            <a:cxnLst/>
            <a:rect l="l" t="t" r="r" b="b"/>
            <a:pathLst>
              <a:path w="8121634" h="4250092">
                <a:moveTo>
                  <a:pt x="0" y="0"/>
                </a:moveTo>
                <a:lnTo>
                  <a:pt x="8121634" y="0"/>
                </a:lnTo>
                <a:lnTo>
                  <a:pt x="8121634" y="4250092"/>
                </a:lnTo>
                <a:lnTo>
                  <a:pt x="0" y="4250092"/>
                </a:lnTo>
                <a:lnTo>
                  <a:pt x="0" y="0"/>
                </a:lnTo>
                <a:close/>
              </a:path>
            </a:pathLst>
          </a:custGeom>
          <a:blipFill>
            <a:blip r:embed="rId3"/>
            <a:stretch>
              <a:fillRect/>
            </a:stretch>
          </a:blipFill>
        </p:spPr>
        <p:txBody>
          <a:bodyPr/>
          <a:lstStyle/>
          <a:p>
            <a:endParaRPr lang="es-MX"/>
          </a:p>
        </p:txBody>
      </p:sp>
      <p:sp>
        <p:nvSpPr>
          <p:cNvPr id="5" name="Freeform 5"/>
          <p:cNvSpPr/>
          <p:nvPr/>
        </p:nvSpPr>
        <p:spPr>
          <a:xfrm>
            <a:off x="8590650" y="5545573"/>
            <a:ext cx="8121634" cy="4206766"/>
          </a:xfrm>
          <a:custGeom>
            <a:avLst/>
            <a:gdLst/>
            <a:ahLst/>
            <a:cxnLst/>
            <a:rect l="l" t="t" r="r" b="b"/>
            <a:pathLst>
              <a:path w="8121634" h="4206766">
                <a:moveTo>
                  <a:pt x="0" y="0"/>
                </a:moveTo>
                <a:lnTo>
                  <a:pt x="8121634" y="0"/>
                </a:lnTo>
                <a:lnTo>
                  <a:pt x="8121634" y="4206766"/>
                </a:lnTo>
                <a:lnTo>
                  <a:pt x="0" y="4206766"/>
                </a:lnTo>
                <a:lnTo>
                  <a:pt x="0" y="0"/>
                </a:lnTo>
                <a:close/>
              </a:path>
            </a:pathLst>
          </a:custGeom>
          <a:blipFill>
            <a:blip r:embed="rId4"/>
            <a:stretch>
              <a:fillRect/>
            </a:stretch>
          </a:blipFill>
        </p:spPr>
        <p:txBody>
          <a:bodyPr/>
          <a:lstStyle/>
          <a:p>
            <a:endParaRPr lang="es-MX"/>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2" name="Freeform 2"/>
          <p:cNvSpPr/>
          <p:nvPr/>
        </p:nvSpPr>
        <p:spPr>
          <a:xfrm>
            <a:off x="8421145" y="523965"/>
            <a:ext cx="9334918" cy="9239071"/>
          </a:xfrm>
          <a:custGeom>
            <a:avLst/>
            <a:gdLst/>
            <a:ahLst/>
            <a:cxnLst/>
            <a:rect l="l" t="t" r="r" b="b"/>
            <a:pathLst>
              <a:path w="9334918" h="9239071">
                <a:moveTo>
                  <a:pt x="0" y="0"/>
                </a:moveTo>
                <a:lnTo>
                  <a:pt x="9334918" y="0"/>
                </a:lnTo>
                <a:lnTo>
                  <a:pt x="9334918" y="9239070"/>
                </a:lnTo>
                <a:lnTo>
                  <a:pt x="0" y="9239070"/>
                </a:lnTo>
                <a:lnTo>
                  <a:pt x="0" y="0"/>
                </a:lnTo>
                <a:close/>
              </a:path>
            </a:pathLst>
          </a:custGeom>
          <a:blipFill>
            <a:blip r:embed="rId2"/>
            <a:stretch>
              <a:fillRect l="-482"/>
            </a:stretch>
          </a:blipFill>
        </p:spPr>
        <p:txBody>
          <a:bodyPr/>
          <a:lstStyle/>
          <a:p>
            <a:endParaRPr lang="es-MX"/>
          </a:p>
        </p:txBody>
      </p:sp>
      <p:sp>
        <p:nvSpPr>
          <p:cNvPr id="3" name="TextBox 3"/>
          <p:cNvSpPr txBox="1"/>
          <p:nvPr/>
        </p:nvSpPr>
        <p:spPr>
          <a:xfrm>
            <a:off x="1208912" y="4084842"/>
            <a:ext cx="5482211" cy="2003016"/>
          </a:xfrm>
          <a:prstGeom prst="rect">
            <a:avLst/>
          </a:prstGeom>
        </p:spPr>
        <p:txBody>
          <a:bodyPr lIns="0" tIns="0" rIns="0" bIns="0" rtlCol="0" anchor="t">
            <a:spAutoFit/>
          </a:bodyPr>
          <a:lstStyle/>
          <a:p>
            <a:pPr algn="l">
              <a:lnSpc>
                <a:spcPts val="8033"/>
              </a:lnSpc>
            </a:pPr>
            <a:r>
              <a:rPr lang="en-US" sz="5738" spc="286">
                <a:solidFill>
                  <a:srgbClr val="000000"/>
                </a:solidFill>
                <a:latin typeface="Inter"/>
              </a:rPr>
              <a:t>INDICADORES</a:t>
            </a:r>
          </a:p>
          <a:p>
            <a:pPr algn="l">
              <a:lnSpc>
                <a:spcPts val="8033"/>
              </a:lnSpc>
              <a:spcBef>
                <a:spcPct val="0"/>
              </a:spcBef>
            </a:pPr>
            <a:r>
              <a:rPr lang="en-US" sz="5738" spc="286">
                <a:solidFill>
                  <a:srgbClr val="000000"/>
                </a:solidFill>
                <a:latin typeface="Inter"/>
              </a:rPr>
              <a:t>ESPECÍFICOS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2" name="Freeform 2"/>
          <p:cNvSpPr/>
          <p:nvPr/>
        </p:nvSpPr>
        <p:spPr>
          <a:xfrm>
            <a:off x="8974017" y="2779745"/>
            <a:ext cx="6478555" cy="6478555"/>
          </a:xfrm>
          <a:custGeom>
            <a:avLst/>
            <a:gdLst/>
            <a:ahLst/>
            <a:cxnLst/>
            <a:rect l="l" t="t" r="r" b="b"/>
            <a:pathLst>
              <a:path w="6478555" h="6478555">
                <a:moveTo>
                  <a:pt x="0" y="0"/>
                </a:moveTo>
                <a:lnTo>
                  <a:pt x="6478556" y="0"/>
                </a:lnTo>
                <a:lnTo>
                  <a:pt x="6478556" y="6478555"/>
                </a:lnTo>
                <a:lnTo>
                  <a:pt x="0" y="6478555"/>
                </a:lnTo>
                <a:lnTo>
                  <a:pt x="0" y="0"/>
                </a:lnTo>
                <a:close/>
              </a:path>
            </a:pathLst>
          </a:custGeom>
          <a:blipFill>
            <a:blip r:embed="rId2"/>
            <a:stretch>
              <a:fillRect/>
            </a:stretch>
          </a:blipFill>
        </p:spPr>
        <p:txBody>
          <a:bodyPr/>
          <a:lstStyle/>
          <a:p>
            <a:endParaRPr lang="es-MX"/>
          </a:p>
        </p:txBody>
      </p:sp>
      <p:sp>
        <p:nvSpPr>
          <p:cNvPr id="3" name="Freeform 3"/>
          <p:cNvSpPr/>
          <p:nvPr/>
        </p:nvSpPr>
        <p:spPr>
          <a:xfrm>
            <a:off x="8622817" y="1588711"/>
            <a:ext cx="7276205" cy="8062277"/>
          </a:xfrm>
          <a:custGeom>
            <a:avLst/>
            <a:gdLst/>
            <a:ahLst/>
            <a:cxnLst/>
            <a:rect l="l" t="t" r="r" b="b"/>
            <a:pathLst>
              <a:path w="7276205" h="8062277">
                <a:moveTo>
                  <a:pt x="0" y="0"/>
                </a:moveTo>
                <a:lnTo>
                  <a:pt x="7276206" y="0"/>
                </a:lnTo>
                <a:lnTo>
                  <a:pt x="7276206" y="8062277"/>
                </a:lnTo>
                <a:lnTo>
                  <a:pt x="0" y="8062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4" name="TextBox 4"/>
          <p:cNvSpPr txBox="1"/>
          <p:nvPr/>
        </p:nvSpPr>
        <p:spPr>
          <a:xfrm>
            <a:off x="429675" y="682748"/>
            <a:ext cx="11783620" cy="1954801"/>
          </a:xfrm>
          <a:prstGeom prst="rect">
            <a:avLst/>
          </a:prstGeom>
        </p:spPr>
        <p:txBody>
          <a:bodyPr lIns="0" tIns="0" rIns="0" bIns="0" rtlCol="0" anchor="t">
            <a:spAutoFit/>
          </a:bodyPr>
          <a:lstStyle/>
          <a:p>
            <a:pPr algn="l">
              <a:lnSpc>
                <a:spcPts val="7869"/>
              </a:lnSpc>
              <a:spcBef>
                <a:spcPct val="0"/>
              </a:spcBef>
            </a:pPr>
            <a:r>
              <a:rPr lang="en-US" sz="5620" spc="281">
                <a:solidFill>
                  <a:srgbClr val="000000"/>
                </a:solidFill>
                <a:latin typeface="Inter"/>
              </a:rPr>
              <a:t>ELEMENTOS QUE CONTIENEN LOS LINEAMIENTOS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73295" y="7658100"/>
            <a:ext cx="5314536" cy="3572798"/>
            <a:chOff x="0" y="0"/>
            <a:chExt cx="6045200" cy="4064000"/>
          </a:xfrm>
        </p:grpSpPr>
        <p:sp>
          <p:nvSpPr>
            <p:cNvPr id="3" name="Freeform 3"/>
            <p:cNvSpPr/>
            <p:nvPr/>
          </p:nvSpPr>
          <p:spPr>
            <a:xfrm>
              <a:off x="45720" y="69850"/>
              <a:ext cx="5943600" cy="3977640"/>
            </a:xfrm>
            <a:custGeom>
              <a:avLst/>
              <a:gdLst/>
              <a:ahLst/>
              <a:cxnLst/>
              <a:rect l="l" t="t" r="r" b="b"/>
              <a:pathLst>
                <a:path w="5943600" h="3977640">
                  <a:moveTo>
                    <a:pt x="5943600" y="3977640"/>
                  </a:moveTo>
                  <a:lnTo>
                    <a:pt x="0" y="3977640"/>
                  </a:lnTo>
                  <a:lnTo>
                    <a:pt x="0" y="0"/>
                  </a:lnTo>
                  <a:lnTo>
                    <a:pt x="5943600" y="0"/>
                  </a:lnTo>
                  <a:lnTo>
                    <a:pt x="5943600" y="3977640"/>
                  </a:lnTo>
                  <a:close/>
                </a:path>
              </a:pathLst>
            </a:custGeom>
            <a:blipFill>
              <a:blip r:embed="rId2"/>
              <a:stretch>
                <a:fillRect l="-176" r="-176"/>
              </a:stretch>
            </a:blipFill>
          </p:spPr>
          <p:txBody>
            <a:bodyPr/>
            <a:lstStyle/>
            <a:p>
              <a:endParaRPr lang="es-MX"/>
            </a:p>
          </p:txBody>
        </p:sp>
        <p:sp>
          <p:nvSpPr>
            <p:cNvPr id="4" name="Freeform 4"/>
            <p:cNvSpPr/>
            <p:nvPr/>
          </p:nvSpPr>
          <p:spPr>
            <a:xfrm>
              <a:off x="0" y="0"/>
              <a:ext cx="6045200" cy="4064000"/>
            </a:xfrm>
            <a:custGeom>
              <a:avLst/>
              <a:gdLst/>
              <a:ahLst/>
              <a:cxnLst/>
              <a:rect l="l" t="t" r="r" b="b"/>
              <a:pathLst>
                <a:path w="6045200" h="4064000">
                  <a:moveTo>
                    <a:pt x="6045200" y="4064000"/>
                  </a:moveTo>
                  <a:lnTo>
                    <a:pt x="0" y="4064000"/>
                  </a:lnTo>
                  <a:lnTo>
                    <a:pt x="0" y="0"/>
                  </a:lnTo>
                  <a:lnTo>
                    <a:pt x="6045200" y="0"/>
                  </a:lnTo>
                  <a:lnTo>
                    <a:pt x="6045200" y="4064000"/>
                  </a:lnTo>
                  <a:close/>
                </a:path>
              </a:pathLst>
            </a:custGeom>
            <a:blipFill>
              <a:blip r:embed="rId3"/>
              <a:stretch>
                <a:fillRect l="-13" r="-13"/>
              </a:stretch>
            </a:blipFill>
          </p:spPr>
          <p:txBody>
            <a:bodyPr/>
            <a:lstStyle/>
            <a:p>
              <a:endParaRPr lang="es-MX"/>
            </a:p>
          </p:txBody>
        </p:sp>
      </p:grpSp>
      <p:grpSp>
        <p:nvGrpSpPr>
          <p:cNvPr id="5" name="Group 5"/>
          <p:cNvGrpSpPr>
            <a:grpSpLocks noChangeAspect="1"/>
          </p:cNvGrpSpPr>
          <p:nvPr/>
        </p:nvGrpSpPr>
        <p:grpSpPr>
          <a:xfrm>
            <a:off x="3556416" y="571500"/>
            <a:ext cx="4614062" cy="6591517"/>
            <a:chOff x="0" y="0"/>
            <a:chExt cx="4267200" cy="6096000"/>
          </a:xfrm>
        </p:grpSpPr>
        <p:sp>
          <p:nvSpPr>
            <p:cNvPr id="6" name="Freeform 6"/>
            <p:cNvSpPr/>
            <p:nvPr/>
          </p:nvSpPr>
          <p:spPr>
            <a:xfrm>
              <a:off x="0" y="0"/>
              <a:ext cx="4267200" cy="6096000"/>
            </a:xfrm>
            <a:custGeom>
              <a:avLst/>
              <a:gdLst/>
              <a:ahLst/>
              <a:cxnLst/>
              <a:rect l="l" t="t" r="r" b="b"/>
              <a:pathLst>
                <a:path w="4267200" h="6096000">
                  <a:moveTo>
                    <a:pt x="4267200" y="6096000"/>
                  </a:moveTo>
                  <a:lnTo>
                    <a:pt x="0" y="6096000"/>
                  </a:lnTo>
                  <a:lnTo>
                    <a:pt x="0" y="0"/>
                  </a:lnTo>
                  <a:lnTo>
                    <a:pt x="4267200" y="0"/>
                  </a:lnTo>
                  <a:lnTo>
                    <a:pt x="4267200" y="6096000"/>
                  </a:lnTo>
                  <a:close/>
                </a:path>
              </a:pathLst>
            </a:custGeom>
            <a:blipFill>
              <a:blip r:embed="rId4"/>
              <a:stretch>
                <a:fillRect l="-72980" r="-41037"/>
              </a:stretch>
            </a:blipFill>
          </p:spPr>
          <p:txBody>
            <a:bodyPr/>
            <a:lstStyle/>
            <a:p>
              <a:endParaRPr lang="es-MX"/>
            </a:p>
          </p:txBody>
        </p:sp>
        <p:sp>
          <p:nvSpPr>
            <p:cNvPr id="7" name="Freeform 7"/>
            <p:cNvSpPr/>
            <p:nvPr/>
          </p:nvSpPr>
          <p:spPr>
            <a:xfrm>
              <a:off x="0" y="0"/>
              <a:ext cx="4267200" cy="6096000"/>
            </a:xfrm>
            <a:custGeom>
              <a:avLst/>
              <a:gdLst/>
              <a:ahLst/>
              <a:cxnLst/>
              <a:rect l="l" t="t" r="r" b="b"/>
              <a:pathLst>
                <a:path w="4267200" h="6096000">
                  <a:moveTo>
                    <a:pt x="4267200" y="6096000"/>
                  </a:moveTo>
                  <a:lnTo>
                    <a:pt x="0" y="6096000"/>
                  </a:lnTo>
                  <a:lnTo>
                    <a:pt x="0" y="0"/>
                  </a:lnTo>
                  <a:lnTo>
                    <a:pt x="4267200" y="0"/>
                  </a:lnTo>
                  <a:lnTo>
                    <a:pt x="4267200" y="6096000"/>
                  </a:lnTo>
                  <a:close/>
                </a:path>
              </a:pathLst>
            </a:custGeom>
            <a:blipFill>
              <a:blip r:embed="rId5"/>
              <a:stretch>
                <a:fillRect l="-89" r="-89"/>
              </a:stretch>
            </a:blipFill>
          </p:spPr>
          <p:txBody>
            <a:bodyPr/>
            <a:lstStyle/>
            <a:p>
              <a:endParaRPr lang="es-MX"/>
            </a:p>
          </p:txBody>
        </p:sp>
      </p:grpSp>
      <p:sp>
        <p:nvSpPr>
          <p:cNvPr id="8" name="Freeform 8"/>
          <p:cNvSpPr/>
          <p:nvPr/>
        </p:nvSpPr>
        <p:spPr>
          <a:xfrm rot="2095715">
            <a:off x="2575914" y="4053237"/>
            <a:ext cx="1961004" cy="2987679"/>
          </a:xfrm>
          <a:custGeom>
            <a:avLst/>
            <a:gdLst/>
            <a:ahLst/>
            <a:cxnLst/>
            <a:rect l="l" t="t" r="r" b="b"/>
            <a:pathLst>
              <a:path w="1961004" h="2987679">
                <a:moveTo>
                  <a:pt x="0" y="0"/>
                </a:moveTo>
                <a:lnTo>
                  <a:pt x="1961004" y="0"/>
                </a:lnTo>
                <a:lnTo>
                  <a:pt x="1961004" y="2987680"/>
                </a:lnTo>
                <a:lnTo>
                  <a:pt x="0" y="298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grpSp>
        <p:nvGrpSpPr>
          <p:cNvPr id="9" name="Group 9"/>
          <p:cNvGrpSpPr>
            <a:grpSpLocks noChangeAspect="1"/>
          </p:cNvGrpSpPr>
          <p:nvPr/>
        </p:nvGrpSpPr>
        <p:grpSpPr>
          <a:xfrm>
            <a:off x="10744200" y="-757700"/>
            <a:ext cx="5314536" cy="3572798"/>
            <a:chOff x="0" y="0"/>
            <a:chExt cx="6045200" cy="4064000"/>
          </a:xfrm>
        </p:grpSpPr>
        <p:sp>
          <p:nvSpPr>
            <p:cNvPr id="10" name="Freeform 10"/>
            <p:cNvSpPr/>
            <p:nvPr/>
          </p:nvSpPr>
          <p:spPr>
            <a:xfrm>
              <a:off x="45720" y="69850"/>
              <a:ext cx="5943600" cy="3977640"/>
            </a:xfrm>
            <a:custGeom>
              <a:avLst/>
              <a:gdLst/>
              <a:ahLst/>
              <a:cxnLst/>
              <a:rect l="l" t="t" r="r" b="b"/>
              <a:pathLst>
                <a:path w="5943600" h="3977640">
                  <a:moveTo>
                    <a:pt x="5943600" y="3977640"/>
                  </a:moveTo>
                  <a:lnTo>
                    <a:pt x="0" y="3977640"/>
                  </a:lnTo>
                  <a:lnTo>
                    <a:pt x="0" y="0"/>
                  </a:lnTo>
                  <a:lnTo>
                    <a:pt x="5943600" y="0"/>
                  </a:lnTo>
                  <a:lnTo>
                    <a:pt x="5943600" y="3977640"/>
                  </a:lnTo>
                  <a:close/>
                </a:path>
              </a:pathLst>
            </a:custGeom>
            <a:blipFill>
              <a:blip r:embed="rId8"/>
              <a:stretch>
                <a:fillRect l="-9752" r="-9752"/>
              </a:stretch>
            </a:blipFill>
          </p:spPr>
          <p:txBody>
            <a:bodyPr/>
            <a:lstStyle/>
            <a:p>
              <a:endParaRPr lang="es-MX"/>
            </a:p>
          </p:txBody>
        </p:sp>
        <p:sp>
          <p:nvSpPr>
            <p:cNvPr id="11" name="Freeform 11"/>
            <p:cNvSpPr/>
            <p:nvPr/>
          </p:nvSpPr>
          <p:spPr>
            <a:xfrm>
              <a:off x="0" y="0"/>
              <a:ext cx="6045200" cy="4064000"/>
            </a:xfrm>
            <a:custGeom>
              <a:avLst/>
              <a:gdLst/>
              <a:ahLst/>
              <a:cxnLst/>
              <a:rect l="l" t="t" r="r" b="b"/>
              <a:pathLst>
                <a:path w="6045200" h="4064000">
                  <a:moveTo>
                    <a:pt x="6045200" y="4064000"/>
                  </a:moveTo>
                  <a:lnTo>
                    <a:pt x="0" y="4064000"/>
                  </a:lnTo>
                  <a:lnTo>
                    <a:pt x="0" y="0"/>
                  </a:lnTo>
                  <a:lnTo>
                    <a:pt x="6045200" y="0"/>
                  </a:lnTo>
                  <a:lnTo>
                    <a:pt x="6045200" y="4064000"/>
                  </a:lnTo>
                  <a:close/>
                </a:path>
              </a:pathLst>
            </a:custGeom>
            <a:blipFill>
              <a:blip r:embed="rId3"/>
              <a:stretch>
                <a:fillRect l="-13" r="-13"/>
              </a:stretch>
            </a:blipFill>
          </p:spPr>
          <p:txBody>
            <a:bodyPr/>
            <a:lstStyle/>
            <a:p>
              <a:endParaRPr lang="es-MX"/>
            </a:p>
          </p:txBody>
        </p:sp>
      </p:grpSp>
      <p:sp>
        <p:nvSpPr>
          <p:cNvPr id="12" name="Freeform 12"/>
          <p:cNvSpPr/>
          <p:nvPr/>
        </p:nvSpPr>
        <p:spPr>
          <a:xfrm rot="-5400000">
            <a:off x="13655251" y="5654251"/>
            <a:ext cx="1255465" cy="5952634"/>
          </a:xfrm>
          <a:custGeom>
            <a:avLst/>
            <a:gdLst/>
            <a:ahLst/>
            <a:cxnLst/>
            <a:rect l="l" t="t" r="r" b="b"/>
            <a:pathLst>
              <a:path w="1255465" h="5952634">
                <a:moveTo>
                  <a:pt x="0" y="0"/>
                </a:moveTo>
                <a:lnTo>
                  <a:pt x="1255464" y="0"/>
                </a:lnTo>
                <a:lnTo>
                  <a:pt x="1255464" y="5952634"/>
                </a:lnTo>
                <a:lnTo>
                  <a:pt x="0" y="5952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13"/>
          <p:cNvSpPr txBox="1"/>
          <p:nvPr/>
        </p:nvSpPr>
        <p:spPr>
          <a:xfrm>
            <a:off x="8237124" y="4385310"/>
            <a:ext cx="7483521" cy="1306830"/>
          </a:xfrm>
          <a:prstGeom prst="rect">
            <a:avLst/>
          </a:prstGeom>
        </p:spPr>
        <p:txBody>
          <a:bodyPr lIns="0" tIns="0" rIns="0" bIns="0" rtlCol="0" anchor="t">
            <a:spAutoFit/>
          </a:bodyPr>
          <a:lstStyle/>
          <a:p>
            <a:pPr algn="l">
              <a:lnSpc>
                <a:spcPts val="10800"/>
              </a:lnSpc>
            </a:pPr>
            <a:r>
              <a:rPr lang="en-US" sz="7200" spc="359">
                <a:solidFill>
                  <a:srgbClr val="201E1E"/>
                </a:solidFill>
                <a:latin typeface="Inter"/>
              </a:rPr>
              <a:t>Marco jurídico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2" name="Freeform 2"/>
          <p:cNvSpPr/>
          <p:nvPr/>
        </p:nvSpPr>
        <p:spPr>
          <a:xfrm>
            <a:off x="2934406" y="1994562"/>
            <a:ext cx="12419188" cy="7527420"/>
          </a:xfrm>
          <a:custGeom>
            <a:avLst/>
            <a:gdLst/>
            <a:ahLst/>
            <a:cxnLst/>
            <a:rect l="l" t="t" r="r" b="b"/>
            <a:pathLst>
              <a:path w="12419188" h="7527420">
                <a:moveTo>
                  <a:pt x="0" y="0"/>
                </a:moveTo>
                <a:lnTo>
                  <a:pt x="12419188" y="0"/>
                </a:lnTo>
                <a:lnTo>
                  <a:pt x="12419188" y="7527419"/>
                </a:lnTo>
                <a:lnTo>
                  <a:pt x="0" y="7527419"/>
                </a:lnTo>
                <a:lnTo>
                  <a:pt x="0" y="0"/>
                </a:lnTo>
                <a:close/>
              </a:path>
            </a:pathLst>
          </a:custGeom>
          <a:blipFill>
            <a:blip r:embed="rId2"/>
            <a:stretch>
              <a:fillRect/>
            </a:stretch>
          </a:blipFill>
        </p:spPr>
        <p:txBody>
          <a:bodyPr/>
          <a:lstStyle/>
          <a:p>
            <a:endParaRPr lang="es-MX"/>
          </a:p>
        </p:txBody>
      </p:sp>
      <p:sp>
        <p:nvSpPr>
          <p:cNvPr id="3" name="TextBox 3"/>
          <p:cNvSpPr txBox="1"/>
          <p:nvPr/>
        </p:nvSpPr>
        <p:spPr>
          <a:xfrm>
            <a:off x="3092971" y="654002"/>
            <a:ext cx="12102058" cy="673196"/>
          </a:xfrm>
          <a:prstGeom prst="rect">
            <a:avLst/>
          </a:prstGeom>
        </p:spPr>
        <p:txBody>
          <a:bodyPr lIns="0" tIns="0" rIns="0" bIns="0" rtlCol="0" anchor="t">
            <a:spAutoFit/>
          </a:bodyPr>
          <a:lstStyle/>
          <a:p>
            <a:pPr algn="ctr">
              <a:lnSpc>
                <a:spcPts val="5569"/>
              </a:lnSpc>
              <a:spcBef>
                <a:spcPct val="0"/>
              </a:spcBef>
            </a:pPr>
            <a:r>
              <a:rPr lang="en-US" sz="3978">
                <a:solidFill>
                  <a:srgbClr val="000000"/>
                </a:solidFill>
                <a:latin typeface="Open Sans"/>
              </a:rPr>
              <a:t>Une la palabra con el concepto que le corresponda.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647272" y="-963928"/>
            <a:ext cx="4406912" cy="4406912"/>
            <a:chOff x="0" y="0"/>
            <a:chExt cx="6286500" cy="6286500"/>
          </a:xfrm>
        </p:grpSpPr>
        <p:sp>
          <p:nvSpPr>
            <p:cNvPr id="3" name="Freeform 3"/>
            <p:cNvSpPr/>
            <p:nvPr/>
          </p:nvSpPr>
          <p:spPr>
            <a:xfrm>
              <a:off x="0" y="0"/>
              <a:ext cx="6286500" cy="6286500"/>
            </a:xfrm>
            <a:custGeom>
              <a:avLst/>
              <a:gdLst/>
              <a:ahLst/>
              <a:cxnLst/>
              <a:rect l="l" t="t" r="r" b="b"/>
              <a:pathLst>
                <a:path w="6286500" h="6286500">
                  <a:moveTo>
                    <a:pt x="6286500" y="6286500"/>
                  </a:moveTo>
                  <a:lnTo>
                    <a:pt x="0" y="6286500"/>
                  </a:lnTo>
                  <a:lnTo>
                    <a:pt x="0" y="0"/>
                  </a:lnTo>
                  <a:lnTo>
                    <a:pt x="6286500" y="0"/>
                  </a:lnTo>
                  <a:lnTo>
                    <a:pt x="6286500" y="6286500"/>
                  </a:lnTo>
                  <a:close/>
                </a:path>
              </a:pathLst>
            </a:custGeom>
            <a:blipFill>
              <a:blip r:embed="rId2"/>
              <a:stretch>
                <a:fillRect/>
              </a:stretch>
            </a:blipFill>
          </p:spPr>
          <p:txBody>
            <a:bodyPr/>
            <a:lstStyle/>
            <a:p>
              <a:endParaRPr lang="es-MX"/>
            </a:p>
          </p:txBody>
        </p:sp>
        <p:sp>
          <p:nvSpPr>
            <p:cNvPr id="4" name="Freeform 4"/>
            <p:cNvSpPr/>
            <p:nvPr/>
          </p:nvSpPr>
          <p:spPr>
            <a:xfrm>
              <a:off x="0" y="0"/>
              <a:ext cx="6286500" cy="6286500"/>
            </a:xfrm>
            <a:custGeom>
              <a:avLst/>
              <a:gdLst/>
              <a:ahLst/>
              <a:cxnLst/>
              <a:rect l="l" t="t" r="r" b="b"/>
              <a:pathLst>
                <a:path w="6286500" h="6286500">
                  <a:moveTo>
                    <a:pt x="6286500" y="6286500"/>
                  </a:moveTo>
                  <a:lnTo>
                    <a:pt x="0" y="6286500"/>
                  </a:lnTo>
                  <a:lnTo>
                    <a:pt x="0" y="0"/>
                  </a:lnTo>
                  <a:lnTo>
                    <a:pt x="6286500" y="0"/>
                  </a:lnTo>
                  <a:lnTo>
                    <a:pt x="6286500" y="6286500"/>
                  </a:lnTo>
                  <a:close/>
                </a:path>
              </a:pathLst>
            </a:custGeom>
            <a:blipFill>
              <a:blip r:embed="rId3"/>
              <a:stretch>
                <a:fillRect l="-62" r="-62"/>
              </a:stretch>
            </a:blipFill>
          </p:spPr>
          <p:txBody>
            <a:bodyPr/>
            <a:lstStyle/>
            <a:p>
              <a:endParaRPr lang="es-MX"/>
            </a:p>
          </p:txBody>
        </p:sp>
      </p:grpSp>
      <p:grpSp>
        <p:nvGrpSpPr>
          <p:cNvPr id="5" name="Group 5"/>
          <p:cNvGrpSpPr>
            <a:grpSpLocks noChangeAspect="1"/>
          </p:cNvGrpSpPr>
          <p:nvPr/>
        </p:nvGrpSpPr>
        <p:grpSpPr>
          <a:xfrm>
            <a:off x="11990200" y="2142900"/>
            <a:ext cx="4883153" cy="6432577"/>
            <a:chOff x="0" y="0"/>
            <a:chExt cx="4646930" cy="6121400"/>
          </a:xfrm>
        </p:grpSpPr>
        <p:sp>
          <p:nvSpPr>
            <p:cNvPr id="6" name="Freeform 6"/>
            <p:cNvSpPr/>
            <p:nvPr/>
          </p:nvSpPr>
          <p:spPr>
            <a:xfrm>
              <a:off x="54610" y="0"/>
              <a:ext cx="4559300" cy="6121400"/>
            </a:xfrm>
            <a:custGeom>
              <a:avLst/>
              <a:gdLst/>
              <a:ahLst/>
              <a:cxnLst/>
              <a:rect l="l" t="t" r="r" b="b"/>
              <a:pathLst>
                <a:path w="4559300" h="6121400">
                  <a:moveTo>
                    <a:pt x="4559300" y="6121400"/>
                  </a:moveTo>
                  <a:lnTo>
                    <a:pt x="0" y="6121400"/>
                  </a:lnTo>
                  <a:lnTo>
                    <a:pt x="0" y="0"/>
                  </a:lnTo>
                  <a:lnTo>
                    <a:pt x="4559300" y="0"/>
                  </a:lnTo>
                  <a:lnTo>
                    <a:pt x="4559300" y="6121400"/>
                  </a:lnTo>
                  <a:close/>
                </a:path>
              </a:pathLst>
            </a:custGeom>
            <a:blipFill>
              <a:blip r:embed="rId4"/>
              <a:stretch>
                <a:fillRect l="-50595" r="-50595"/>
              </a:stretch>
            </a:blipFill>
          </p:spPr>
          <p:txBody>
            <a:bodyPr/>
            <a:lstStyle/>
            <a:p>
              <a:endParaRPr lang="es-MX"/>
            </a:p>
          </p:txBody>
        </p:sp>
        <p:sp>
          <p:nvSpPr>
            <p:cNvPr id="7" name="Freeform 7"/>
            <p:cNvSpPr/>
            <p:nvPr/>
          </p:nvSpPr>
          <p:spPr>
            <a:xfrm>
              <a:off x="0" y="16510"/>
              <a:ext cx="4646930" cy="6104890"/>
            </a:xfrm>
            <a:custGeom>
              <a:avLst/>
              <a:gdLst/>
              <a:ahLst/>
              <a:cxnLst/>
              <a:rect l="l" t="t" r="r" b="b"/>
              <a:pathLst>
                <a:path w="4646930" h="6104890">
                  <a:moveTo>
                    <a:pt x="4646930" y="6104890"/>
                  </a:moveTo>
                  <a:lnTo>
                    <a:pt x="0" y="6104890"/>
                  </a:lnTo>
                  <a:lnTo>
                    <a:pt x="0" y="0"/>
                  </a:lnTo>
                  <a:lnTo>
                    <a:pt x="4646930" y="0"/>
                  </a:lnTo>
                  <a:lnTo>
                    <a:pt x="4646930" y="6104890"/>
                  </a:lnTo>
                  <a:close/>
                </a:path>
              </a:pathLst>
            </a:custGeom>
            <a:blipFill>
              <a:blip r:embed="rId5"/>
              <a:stretch>
                <a:fillRect t="-132" b="-132"/>
              </a:stretch>
            </a:blipFill>
          </p:spPr>
          <p:txBody>
            <a:bodyPr/>
            <a:lstStyle/>
            <a:p>
              <a:endParaRPr lang="es-MX"/>
            </a:p>
          </p:txBody>
        </p:sp>
      </p:grpSp>
      <p:grpSp>
        <p:nvGrpSpPr>
          <p:cNvPr id="8" name="Group 8"/>
          <p:cNvGrpSpPr>
            <a:grpSpLocks noChangeAspect="1"/>
          </p:cNvGrpSpPr>
          <p:nvPr/>
        </p:nvGrpSpPr>
        <p:grpSpPr>
          <a:xfrm>
            <a:off x="14566444" y="7041450"/>
            <a:ext cx="3068053" cy="3068053"/>
            <a:chOff x="0" y="0"/>
            <a:chExt cx="6286500" cy="6286500"/>
          </a:xfrm>
        </p:grpSpPr>
        <p:sp>
          <p:nvSpPr>
            <p:cNvPr id="9" name="Freeform 9"/>
            <p:cNvSpPr/>
            <p:nvPr/>
          </p:nvSpPr>
          <p:spPr>
            <a:xfrm>
              <a:off x="0" y="0"/>
              <a:ext cx="6286500" cy="6286500"/>
            </a:xfrm>
            <a:custGeom>
              <a:avLst/>
              <a:gdLst/>
              <a:ahLst/>
              <a:cxnLst/>
              <a:rect l="l" t="t" r="r" b="b"/>
              <a:pathLst>
                <a:path w="6286500" h="6286500">
                  <a:moveTo>
                    <a:pt x="6286500" y="6286500"/>
                  </a:moveTo>
                  <a:lnTo>
                    <a:pt x="0" y="6286500"/>
                  </a:lnTo>
                  <a:lnTo>
                    <a:pt x="0" y="0"/>
                  </a:lnTo>
                  <a:lnTo>
                    <a:pt x="6286500" y="0"/>
                  </a:lnTo>
                  <a:lnTo>
                    <a:pt x="6286500" y="6286500"/>
                  </a:lnTo>
                  <a:close/>
                </a:path>
              </a:pathLst>
            </a:custGeom>
            <a:blipFill>
              <a:blip r:embed="rId6"/>
              <a:stretch>
                <a:fillRect l="-16666" r="-16666"/>
              </a:stretch>
            </a:blipFill>
          </p:spPr>
          <p:txBody>
            <a:bodyPr/>
            <a:lstStyle/>
            <a:p>
              <a:endParaRPr lang="es-MX"/>
            </a:p>
          </p:txBody>
        </p:sp>
        <p:sp>
          <p:nvSpPr>
            <p:cNvPr id="10" name="Freeform 10"/>
            <p:cNvSpPr/>
            <p:nvPr/>
          </p:nvSpPr>
          <p:spPr>
            <a:xfrm>
              <a:off x="0" y="0"/>
              <a:ext cx="6286500" cy="6286500"/>
            </a:xfrm>
            <a:custGeom>
              <a:avLst/>
              <a:gdLst/>
              <a:ahLst/>
              <a:cxnLst/>
              <a:rect l="l" t="t" r="r" b="b"/>
              <a:pathLst>
                <a:path w="6286500" h="6286500">
                  <a:moveTo>
                    <a:pt x="6286500" y="6286500"/>
                  </a:moveTo>
                  <a:lnTo>
                    <a:pt x="0" y="6286500"/>
                  </a:lnTo>
                  <a:lnTo>
                    <a:pt x="0" y="0"/>
                  </a:lnTo>
                  <a:lnTo>
                    <a:pt x="6286500" y="0"/>
                  </a:lnTo>
                  <a:lnTo>
                    <a:pt x="6286500" y="6286500"/>
                  </a:lnTo>
                  <a:close/>
                </a:path>
              </a:pathLst>
            </a:custGeom>
            <a:blipFill>
              <a:blip r:embed="rId3"/>
              <a:stretch>
                <a:fillRect l="-62" r="-62"/>
              </a:stretch>
            </a:blipFill>
          </p:spPr>
          <p:txBody>
            <a:bodyPr/>
            <a:lstStyle/>
            <a:p>
              <a:endParaRPr lang="es-MX"/>
            </a:p>
          </p:txBody>
        </p:sp>
      </p:grpSp>
      <p:sp>
        <p:nvSpPr>
          <p:cNvPr id="11" name="Freeform 11"/>
          <p:cNvSpPr/>
          <p:nvPr/>
        </p:nvSpPr>
        <p:spPr>
          <a:xfrm rot="10592213" flipH="1">
            <a:off x="6095089" y="8471458"/>
            <a:ext cx="3946831" cy="3631085"/>
          </a:xfrm>
          <a:custGeom>
            <a:avLst/>
            <a:gdLst/>
            <a:ahLst/>
            <a:cxnLst/>
            <a:rect l="l" t="t" r="r" b="b"/>
            <a:pathLst>
              <a:path w="3946831" h="3631085">
                <a:moveTo>
                  <a:pt x="3946831" y="0"/>
                </a:moveTo>
                <a:lnTo>
                  <a:pt x="0" y="0"/>
                </a:lnTo>
                <a:lnTo>
                  <a:pt x="0" y="3631084"/>
                </a:lnTo>
                <a:lnTo>
                  <a:pt x="3946831" y="3631084"/>
                </a:lnTo>
                <a:lnTo>
                  <a:pt x="394683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2" name="Freeform 12"/>
          <p:cNvSpPr/>
          <p:nvPr/>
        </p:nvSpPr>
        <p:spPr>
          <a:xfrm rot="2153815">
            <a:off x="-292679" y="821346"/>
            <a:ext cx="3906315" cy="2024182"/>
          </a:xfrm>
          <a:custGeom>
            <a:avLst/>
            <a:gdLst/>
            <a:ahLst/>
            <a:cxnLst/>
            <a:rect l="l" t="t" r="r" b="b"/>
            <a:pathLst>
              <a:path w="3906315" h="2024182">
                <a:moveTo>
                  <a:pt x="0" y="0"/>
                </a:moveTo>
                <a:lnTo>
                  <a:pt x="3906315" y="0"/>
                </a:lnTo>
                <a:lnTo>
                  <a:pt x="3906315" y="2024181"/>
                </a:lnTo>
                <a:lnTo>
                  <a:pt x="0" y="2024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Freeform 13"/>
          <p:cNvSpPr/>
          <p:nvPr/>
        </p:nvSpPr>
        <p:spPr>
          <a:xfrm rot="-7517287">
            <a:off x="11715839" y="2160427"/>
            <a:ext cx="3713751" cy="3565200"/>
          </a:xfrm>
          <a:custGeom>
            <a:avLst/>
            <a:gdLst/>
            <a:ahLst/>
            <a:cxnLst/>
            <a:rect l="l" t="t" r="r" b="b"/>
            <a:pathLst>
              <a:path w="3713751" h="3565200">
                <a:moveTo>
                  <a:pt x="0" y="0"/>
                </a:moveTo>
                <a:lnTo>
                  <a:pt x="3713751" y="0"/>
                </a:lnTo>
                <a:lnTo>
                  <a:pt x="3713751" y="3565201"/>
                </a:lnTo>
                <a:lnTo>
                  <a:pt x="0" y="35652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grpSp>
        <p:nvGrpSpPr>
          <p:cNvPr id="14" name="Group 14"/>
          <p:cNvGrpSpPr/>
          <p:nvPr/>
        </p:nvGrpSpPr>
        <p:grpSpPr>
          <a:xfrm>
            <a:off x="1028700" y="0"/>
            <a:ext cx="4064634" cy="3442984"/>
            <a:chOff x="0" y="0"/>
            <a:chExt cx="2374900" cy="2011680"/>
          </a:xfrm>
        </p:grpSpPr>
        <p:sp>
          <p:nvSpPr>
            <p:cNvPr id="15" name="Freeform 15"/>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3"/>
              <a:stretch>
                <a:fillRect l="-13419" r="-13419"/>
              </a:stretch>
            </a:blipFill>
          </p:spPr>
          <p:txBody>
            <a:bodyPr/>
            <a:lstStyle/>
            <a:p>
              <a:endParaRPr lang="es-MX"/>
            </a:p>
          </p:txBody>
        </p:sp>
      </p:grpSp>
      <p:grpSp>
        <p:nvGrpSpPr>
          <p:cNvPr id="16" name="Group 16"/>
          <p:cNvGrpSpPr>
            <a:grpSpLocks noChangeAspect="1"/>
          </p:cNvGrpSpPr>
          <p:nvPr/>
        </p:nvGrpSpPr>
        <p:grpSpPr>
          <a:xfrm>
            <a:off x="591165" y="6247738"/>
            <a:ext cx="5397858" cy="3861765"/>
            <a:chOff x="0" y="0"/>
            <a:chExt cx="4584192" cy="3279648"/>
          </a:xfrm>
        </p:grpSpPr>
        <p:sp>
          <p:nvSpPr>
            <p:cNvPr id="17" name="Freeform 17"/>
            <p:cNvSpPr/>
            <p:nvPr/>
          </p:nvSpPr>
          <p:spPr>
            <a:xfrm>
              <a:off x="0" y="0"/>
              <a:ext cx="4584192" cy="3279648"/>
            </a:xfrm>
            <a:custGeom>
              <a:avLst/>
              <a:gdLst/>
              <a:ahLst/>
              <a:cxnLst/>
              <a:rect l="l" t="t" r="r" b="b"/>
              <a:pathLst>
                <a:path w="4584192" h="3279648">
                  <a:moveTo>
                    <a:pt x="4584192" y="3279648"/>
                  </a:moveTo>
                  <a:lnTo>
                    <a:pt x="0" y="3279648"/>
                  </a:lnTo>
                  <a:lnTo>
                    <a:pt x="0" y="0"/>
                  </a:lnTo>
                  <a:lnTo>
                    <a:pt x="4584192" y="0"/>
                  </a:lnTo>
                  <a:lnTo>
                    <a:pt x="4584192" y="3279648"/>
                  </a:lnTo>
                  <a:close/>
                </a:path>
              </a:pathLst>
            </a:custGeom>
            <a:blipFill>
              <a:blip r:embed="rId14"/>
              <a:stretch>
                <a:fillRect l="-29" r="-29"/>
              </a:stretch>
            </a:blipFill>
          </p:spPr>
          <p:txBody>
            <a:bodyPr/>
            <a:lstStyle/>
            <a:p>
              <a:endParaRPr lang="es-MX"/>
            </a:p>
          </p:txBody>
        </p:sp>
        <p:sp>
          <p:nvSpPr>
            <p:cNvPr id="18" name="Freeform 18"/>
            <p:cNvSpPr/>
            <p:nvPr/>
          </p:nvSpPr>
          <p:spPr>
            <a:xfrm>
              <a:off x="63980" y="23119"/>
              <a:ext cx="4450362" cy="3189732"/>
            </a:xfrm>
            <a:custGeom>
              <a:avLst/>
              <a:gdLst/>
              <a:ahLst/>
              <a:cxnLst/>
              <a:rect l="l" t="t" r="r" b="b"/>
              <a:pathLst>
                <a:path w="4450362" h="3189732">
                  <a:moveTo>
                    <a:pt x="1683722" y="191573"/>
                  </a:moveTo>
                  <a:cubicBezTo>
                    <a:pt x="1630586" y="213467"/>
                    <a:pt x="1578238" y="237063"/>
                    <a:pt x="1526818" y="262011"/>
                  </a:cubicBezTo>
                  <a:cubicBezTo>
                    <a:pt x="1354653" y="345546"/>
                    <a:pt x="1184946" y="404118"/>
                    <a:pt x="990617" y="383530"/>
                  </a:cubicBezTo>
                  <a:cubicBezTo>
                    <a:pt x="739285" y="356903"/>
                    <a:pt x="448733" y="330008"/>
                    <a:pt x="269970" y="508681"/>
                  </a:cubicBezTo>
                  <a:cubicBezTo>
                    <a:pt x="138854" y="639732"/>
                    <a:pt x="113725" y="844052"/>
                    <a:pt x="132070" y="1028527"/>
                  </a:cubicBezTo>
                  <a:cubicBezTo>
                    <a:pt x="150414" y="1213003"/>
                    <a:pt x="204488" y="1394155"/>
                    <a:pt x="202568" y="1579531"/>
                  </a:cubicBezTo>
                  <a:cubicBezTo>
                    <a:pt x="200122" y="1815750"/>
                    <a:pt x="107385" y="2040354"/>
                    <a:pt x="55443" y="2270805"/>
                  </a:cubicBezTo>
                  <a:cubicBezTo>
                    <a:pt x="3500" y="2501255"/>
                    <a:pt x="0" y="2765828"/>
                    <a:pt x="150410" y="2947981"/>
                  </a:cubicBezTo>
                  <a:cubicBezTo>
                    <a:pt x="350030" y="3189732"/>
                    <a:pt x="727375" y="3179629"/>
                    <a:pt x="1023317" y="3076166"/>
                  </a:cubicBezTo>
                  <a:cubicBezTo>
                    <a:pt x="1319260" y="2972702"/>
                    <a:pt x="1596862" y="2797070"/>
                    <a:pt x="1909477" y="2773458"/>
                  </a:cubicBezTo>
                  <a:cubicBezTo>
                    <a:pt x="2389121" y="2737229"/>
                    <a:pt x="2833277" y="3066330"/>
                    <a:pt x="3314271" y="3062191"/>
                  </a:cubicBezTo>
                  <a:cubicBezTo>
                    <a:pt x="3922471" y="3056959"/>
                    <a:pt x="4427849" y="2465033"/>
                    <a:pt x="4439106" y="1856885"/>
                  </a:cubicBezTo>
                  <a:cubicBezTo>
                    <a:pt x="4450362" y="1248737"/>
                    <a:pt x="4043930" y="682399"/>
                    <a:pt x="3510131" y="390850"/>
                  </a:cubicBezTo>
                  <a:cubicBezTo>
                    <a:pt x="3230877" y="238328"/>
                    <a:pt x="2942566" y="89503"/>
                    <a:pt x="2623518" y="44904"/>
                  </a:cubicBezTo>
                  <a:cubicBezTo>
                    <a:pt x="2302293" y="0"/>
                    <a:pt x="1980719" y="69200"/>
                    <a:pt x="1683722" y="191573"/>
                  </a:cubicBezTo>
                  <a:close/>
                </a:path>
              </a:pathLst>
            </a:custGeom>
            <a:blipFill>
              <a:blip r:embed="rId15"/>
              <a:stretch>
                <a:fillRect l="-12681" r="-12681"/>
              </a:stretch>
            </a:blipFill>
          </p:spPr>
          <p:txBody>
            <a:bodyPr/>
            <a:lstStyle/>
            <a:p>
              <a:endParaRPr lang="es-MX"/>
            </a:p>
          </p:txBody>
        </p:sp>
      </p:grpSp>
      <p:grpSp>
        <p:nvGrpSpPr>
          <p:cNvPr id="19" name="Group 19"/>
          <p:cNvGrpSpPr/>
          <p:nvPr/>
        </p:nvGrpSpPr>
        <p:grpSpPr>
          <a:xfrm>
            <a:off x="1747044" y="3610921"/>
            <a:ext cx="7396956" cy="2468880"/>
            <a:chOff x="0" y="0"/>
            <a:chExt cx="1948169" cy="650240"/>
          </a:xfrm>
        </p:grpSpPr>
        <p:sp>
          <p:nvSpPr>
            <p:cNvPr id="20" name="Freeform 20"/>
            <p:cNvSpPr/>
            <p:nvPr/>
          </p:nvSpPr>
          <p:spPr>
            <a:xfrm>
              <a:off x="0" y="0"/>
              <a:ext cx="1948169" cy="650240"/>
            </a:xfrm>
            <a:custGeom>
              <a:avLst/>
              <a:gdLst/>
              <a:ahLst/>
              <a:cxnLst/>
              <a:rect l="l" t="t" r="r" b="b"/>
              <a:pathLst>
                <a:path w="1948169" h="650240">
                  <a:moveTo>
                    <a:pt x="53378" y="0"/>
                  </a:moveTo>
                  <a:lnTo>
                    <a:pt x="1894791" y="0"/>
                  </a:lnTo>
                  <a:cubicBezTo>
                    <a:pt x="1924271" y="0"/>
                    <a:pt x="1948169" y="23898"/>
                    <a:pt x="1948169" y="53378"/>
                  </a:cubicBezTo>
                  <a:lnTo>
                    <a:pt x="1948169" y="596862"/>
                  </a:lnTo>
                  <a:cubicBezTo>
                    <a:pt x="1948169" y="626342"/>
                    <a:pt x="1924271" y="650240"/>
                    <a:pt x="1894791" y="650240"/>
                  </a:cubicBezTo>
                  <a:lnTo>
                    <a:pt x="53378" y="650240"/>
                  </a:lnTo>
                  <a:cubicBezTo>
                    <a:pt x="23898" y="650240"/>
                    <a:pt x="0" y="626342"/>
                    <a:pt x="0" y="596862"/>
                  </a:cubicBezTo>
                  <a:lnTo>
                    <a:pt x="0" y="53378"/>
                  </a:lnTo>
                  <a:cubicBezTo>
                    <a:pt x="0" y="23898"/>
                    <a:pt x="23898" y="0"/>
                    <a:pt x="53378" y="0"/>
                  </a:cubicBezTo>
                  <a:close/>
                </a:path>
              </a:pathLst>
            </a:custGeom>
            <a:solidFill>
              <a:srgbClr val="5CE1E6"/>
            </a:solidFill>
          </p:spPr>
          <p:txBody>
            <a:bodyPr/>
            <a:lstStyle/>
            <a:p>
              <a:endParaRPr lang="es-MX"/>
            </a:p>
          </p:txBody>
        </p:sp>
        <p:sp>
          <p:nvSpPr>
            <p:cNvPr id="21" name="TextBox 21"/>
            <p:cNvSpPr txBox="1"/>
            <p:nvPr/>
          </p:nvSpPr>
          <p:spPr>
            <a:xfrm>
              <a:off x="0" y="-38100"/>
              <a:ext cx="1948169" cy="68834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995626" y="3401371"/>
            <a:ext cx="7986794" cy="2678430"/>
          </a:xfrm>
          <a:prstGeom prst="rect">
            <a:avLst/>
          </a:prstGeom>
        </p:spPr>
        <p:txBody>
          <a:bodyPr lIns="0" tIns="0" rIns="0" bIns="0" rtlCol="0" anchor="t">
            <a:spAutoFit/>
          </a:bodyPr>
          <a:lstStyle/>
          <a:p>
            <a:pPr algn="l">
              <a:lnSpc>
                <a:spcPts val="10800"/>
              </a:lnSpc>
            </a:pPr>
            <a:r>
              <a:rPr lang="en-US" sz="7200" spc="359">
                <a:solidFill>
                  <a:srgbClr val="201E1E"/>
                </a:solidFill>
                <a:latin typeface="Inter Bold"/>
              </a:rPr>
              <a:t>Aspectos de la cultura de paz</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94115" y="-288305"/>
            <a:ext cx="4805059" cy="10863611"/>
            <a:chOff x="0" y="0"/>
            <a:chExt cx="2628900" cy="5943600"/>
          </a:xfrm>
        </p:grpSpPr>
        <p:sp>
          <p:nvSpPr>
            <p:cNvPr id="3" name="Freeform 3"/>
            <p:cNvSpPr/>
            <p:nvPr/>
          </p:nvSpPr>
          <p:spPr>
            <a:xfrm>
              <a:off x="101600" y="76200"/>
              <a:ext cx="2425700" cy="1905000"/>
            </a:xfrm>
            <a:custGeom>
              <a:avLst/>
              <a:gdLst/>
              <a:ahLst/>
              <a:cxnLst/>
              <a:rect l="l" t="t" r="r" b="b"/>
              <a:pathLst>
                <a:path w="2425700" h="1905000">
                  <a:moveTo>
                    <a:pt x="2425700" y="1905000"/>
                  </a:moveTo>
                  <a:lnTo>
                    <a:pt x="0" y="1905000"/>
                  </a:lnTo>
                  <a:lnTo>
                    <a:pt x="0" y="0"/>
                  </a:lnTo>
                  <a:lnTo>
                    <a:pt x="2425700" y="0"/>
                  </a:lnTo>
                  <a:lnTo>
                    <a:pt x="2425700" y="1905000"/>
                  </a:lnTo>
                  <a:close/>
                </a:path>
              </a:pathLst>
            </a:custGeom>
            <a:blipFill>
              <a:blip r:embed="rId2"/>
              <a:stretch>
                <a:fillRect l="-12000" r="-12000"/>
              </a:stretch>
            </a:blipFill>
          </p:spPr>
          <p:txBody>
            <a:bodyPr/>
            <a:lstStyle/>
            <a:p>
              <a:endParaRPr lang="es-MX"/>
            </a:p>
          </p:txBody>
        </p:sp>
        <p:sp>
          <p:nvSpPr>
            <p:cNvPr id="4" name="Freeform 4"/>
            <p:cNvSpPr/>
            <p:nvPr/>
          </p:nvSpPr>
          <p:spPr>
            <a:xfrm>
              <a:off x="101600" y="2019300"/>
              <a:ext cx="2425700" cy="1905000"/>
            </a:xfrm>
            <a:custGeom>
              <a:avLst/>
              <a:gdLst/>
              <a:ahLst/>
              <a:cxnLst/>
              <a:rect l="l" t="t" r="r" b="b"/>
              <a:pathLst>
                <a:path w="2425700" h="1905000">
                  <a:moveTo>
                    <a:pt x="2425700" y="1905000"/>
                  </a:moveTo>
                  <a:lnTo>
                    <a:pt x="0" y="1905000"/>
                  </a:lnTo>
                  <a:lnTo>
                    <a:pt x="0" y="0"/>
                  </a:lnTo>
                  <a:lnTo>
                    <a:pt x="2425700" y="0"/>
                  </a:lnTo>
                  <a:lnTo>
                    <a:pt x="2425700" y="1905000"/>
                  </a:lnTo>
                  <a:close/>
                </a:path>
              </a:pathLst>
            </a:custGeom>
            <a:blipFill>
              <a:blip r:embed="rId3"/>
              <a:stretch>
                <a:fillRect l="-24738" r="-24738"/>
              </a:stretch>
            </a:blipFill>
          </p:spPr>
          <p:txBody>
            <a:bodyPr/>
            <a:lstStyle/>
            <a:p>
              <a:endParaRPr lang="es-MX"/>
            </a:p>
          </p:txBody>
        </p:sp>
        <p:sp>
          <p:nvSpPr>
            <p:cNvPr id="5" name="Freeform 5"/>
            <p:cNvSpPr/>
            <p:nvPr/>
          </p:nvSpPr>
          <p:spPr>
            <a:xfrm>
              <a:off x="101600" y="3962400"/>
              <a:ext cx="2425700" cy="1905000"/>
            </a:xfrm>
            <a:custGeom>
              <a:avLst/>
              <a:gdLst/>
              <a:ahLst/>
              <a:cxnLst/>
              <a:rect l="l" t="t" r="r" b="b"/>
              <a:pathLst>
                <a:path w="2425700" h="1905000">
                  <a:moveTo>
                    <a:pt x="2425700" y="1905000"/>
                  </a:moveTo>
                  <a:lnTo>
                    <a:pt x="0" y="1905000"/>
                  </a:lnTo>
                  <a:lnTo>
                    <a:pt x="0" y="0"/>
                  </a:lnTo>
                  <a:lnTo>
                    <a:pt x="2425700" y="0"/>
                  </a:lnTo>
                  <a:lnTo>
                    <a:pt x="2425700" y="1905000"/>
                  </a:lnTo>
                  <a:close/>
                </a:path>
              </a:pathLst>
            </a:custGeom>
            <a:blipFill>
              <a:blip r:embed="rId4"/>
              <a:stretch>
                <a:fillRect t="-435" b="-435"/>
              </a:stretch>
            </a:blipFill>
          </p:spPr>
          <p:txBody>
            <a:bodyPr/>
            <a:lstStyle/>
            <a:p>
              <a:endParaRPr lang="es-MX"/>
            </a:p>
          </p:txBody>
        </p:sp>
        <p:sp>
          <p:nvSpPr>
            <p:cNvPr id="6" name="Freeform 6"/>
            <p:cNvSpPr/>
            <p:nvPr/>
          </p:nvSpPr>
          <p:spPr>
            <a:xfrm>
              <a:off x="0" y="0"/>
              <a:ext cx="2628900" cy="5943600"/>
            </a:xfrm>
            <a:custGeom>
              <a:avLst/>
              <a:gdLst/>
              <a:ahLst/>
              <a:cxnLst/>
              <a:rect l="l" t="t" r="r" b="b"/>
              <a:pathLst>
                <a:path w="2628900" h="5943600">
                  <a:moveTo>
                    <a:pt x="2628900" y="5943600"/>
                  </a:moveTo>
                  <a:lnTo>
                    <a:pt x="0" y="5943600"/>
                  </a:lnTo>
                  <a:lnTo>
                    <a:pt x="0" y="0"/>
                  </a:lnTo>
                  <a:lnTo>
                    <a:pt x="2628900" y="0"/>
                  </a:lnTo>
                  <a:lnTo>
                    <a:pt x="2628900" y="5943600"/>
                  </a:lnTo>
                  <a:close/>
                </a:path>
              </a:pathLst>
            </a:custGeom>
            <a:blipFill>
              <a:blip r:embed="rId5"/>
              <a:stretch>
                <a:fillRect t="-48" b="-48"/>
              </a:stretch>
            </a:blipFill>
          </p:spPr>
          <p:txBody>
            <a:bodyPr/>
            <a:lstStyle/>
            <a:p>
              <a:endParaRPr lang="es-MX"/>
            </a:p>
          </p:txBody>
        </p:sp>
      </p:grpSp>
      <p:sp>
        <p:nvSpPr>
          <p:cNvPr id="7" name="TextBox 7"/>
          <p:cNvSpPr txBox="1"/>
          <p:nvPr/>
        </p:nvSpPr>
        <p:spPr>
          <a:xfrm>
            <a:off x="7096589" y="1431640"/>
            <a:ext cx="9467806" cy="687704"/>
          </a:xfrm>
          <a:prstGeom prst="rect">
            <a:avLst/>
          </a:prstGeom>
        </p:spPr>
        <p:txBody>
          <a:bodyPr lIns="0" tIns="0" rIns="0" bIns="0" rtlCol="0" anchor="t">
            <a:spAutoFit/>
          </a:bodyPr>
          <a:lstStyle/>
          <a:p>
            <a:pPr algn="l">
              <a:lnSpc>
                <a:spcPts val="5550"/>
              </a:lnSpc>
            </a:pPr>
            <a:r>
              <a:rPr lang="en-US" sz="3700" spc="185">
                <a:solidFill>
                  <a:srgbClr val="201E1E"/>
                </a:solidFill>
                <a:latin typeface="Marykate"/>
              </a:rPr>
              <a:t>Resolución pacifica de conflictos</a:t>
            </a:r>
          </a:p>
        </p:txBody>
      </p:sp>
      <p:sp>
        <p:nvSpPr>
          <p:cNvPr id="8" name="TextBox 8"/>
          <p:cNvSpPr txBox="1"/>
          <p:nvPr/>
        </p:nvSpPr>
        <p:spPr>
          <a:xfrm>
            <a:off x="7098153" y="2787829"/>
            <a:ext cx="9467025" cy="678180"/>
          </a:xfrm>
          <a:prstGeom prst="rect">
            <a:avLst/>
          </a:prstGeom>
        </p:spPr>
        <p:txBody>
          <a:bodyPr lIns="0" tIns="0" rIns="0" bIns="0" rtlCol="0" anchor="t">
            <a:spAutoFit/>
          </a:bodyPr>
          <a:lstStyle/>
          <a:p>
            <a:pPr algn="l">
              <a:lnSpc>
                <a:spcPts val="5549"/>
              </a:lnSpc>
            </a:pPr>
            <a:r>
              <a:rPr lang="en-US" sz="3699" spc="184">
                <a:solidFill>
                  <a:srgbClr val="201E1E"/>
                </a:solidFill>
                <a:latin typeface="Marykate"/>
              </a:rPr>
              <a:t>Desarrollo de habilidades socioemocionales</a:t>
            </a:r>
          </a:p>
        </p:txBody>
      </p:sp>
      <p:sp>
        <p:nvSpPr>
          <p:cNvPr id="9" name="Freeform 9"/>
          <p:cNvSpPr/>
          <p:nvPr/>
        </p:nvSpPr>
        <p:spPr>
          <a:xfrm rot="2302739">
            <a:off x="8456829" y="1715986"/>
            <a:ext cx="1743721" cy="1312546"/>
          </a:xfrm>
          <a:custGeom>
            <a:avLst/>
            <a:gdLst/>
            <a:ahLst/>
            <a:cxnLst/>
            <a:rect l="l" t="t" r="r" b="b"/>
            <a:pathLst>
              <a:path w="1743721" h="1312546">
                <a:moveTo>
                  <a:pt x="0" y="0"/>
                </a:moveTo>
                <a:lnTo>
                  <a:pt x="1743721" y="0"/>
                </a:lnTo>
                <a:lnTo>
                  <a:pt x="1743721" y="1312546"/>
                </a:lnTo>
                <a:lnTo>
                  <a:pt x="0" y="1312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10" name="Freeform 10"/>
          <p:cNvSpPr/>
          <p:nvPr/>
        </p:nvSpPr>
        <p:spPr>
          <a:xfrm rot="-7517287">
            <a:off x="2777551" y="6665222"/>
            <a:ext cx="2829372" cy="2716197"/>
          </a:xfrm>
          <a:custGeom>
            <a:avLst/>
            <a:gdLst/>
            <a:ahLst/>
            <a:cxnLst/>
            <a:rect l="l" t="t" r="r" b="b"/>
            <a:pathLst>
              <a:path w="2829372" h="2716197">
                <a:moveTo>
                  <a:pt x="0" y="0"/>
                </a:moveTo>
                <a:lnTo>
                  <a:pt x="2829372" y="0"/>
                </a:lnTo>
                <a:lnTo>
                  <a:pt x="2829372" y="2716197"/>
                </a:lnTo>
                <a:lnTo>
                  <a:pt x="0" y="27161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11" name="Freeform 11"/>
          <p:cNvSpPr/>
          <p:nvPr/>
        </p:nvSpPr>
        <p:spPr>
          <a:xfrm>
            <a:off x="1154963" y="115962"/>
            <a:ext cx="1961004" cy="2987679"/>
          </a:xfrm>
          <a:custGeom>
            <a:avLst/>
            <a:gdLst/>
            <a:ahLst/>
            <a:cxnLst/>
            <a:rect l="l" t="t" r="r" b="b"/>
            <a:pathLst>
              <a:path w="1961004" h="2987679">
                <a:moveTo>
                  <a:pt x="0" y="0"/>
                </a:moveTo>
                <a:lnTo>
                  <a:pt x="1961004" y="0"/>
                </a:lnTo>
                <a:lnTo>
                  <a:pt x="1961004" y="2987680"/>
                </a:lnTo>
                <a:lnTo>
                  <a:pt x="0" y="29876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2" name="TextBox 12"/>
          <p:cNvSpPr txBox="1"/>
          <p:nvPr/>
        </p:nvSpPr>
        <p:spPr>
          <a:xfrm>
            <a:off x="7097371" y="4060905"/>
            <a:ext cx="9467025" cy="678180"/>
          </a:xfrm>
          <a:prstGeom prst="rect">
            <a:avLst/>
          </a:prstGeom>
        </p:spPr>
        <p:txBody>
          <a:bodyPr lIns="0" tIns="0" rIns="0" bIns="0" rtlCol="0" anchor="t">
            <a:spAutoFit/>
          </a:bodyPr>
          <a:lstStyle/>
          <a:p>
            <a:pPr algn="l">
              <a:lnSpc>
                <a:spcPts val="5549"/>
              </a:lnSpc>
            </a:pPr>
            <a:r>
              <a:rPr lang="en-US" sz="3699" spc="184">
                <a:solidFill>
                  <a:srgbClr val="201E1E"/>
                </a:solidFill>
                <a:latin typeface="Marykate"/>
              </a:rPr>
              <a:t>Clima escolar inclusivo</a:t>
            </a:r>
          </a:p>
        </p:txBody>
      </p:sp>
      <p:sp>
        <p:nvSpPr>
          <p:cNvPr id="13" name="TextBox 13"/>
          <p:cNvSpPr txBox="1"/>
          <p:nvPr/>
        </p:nvSpPr>
        <p:spPr>
          <a:xfrm>
            <a:off x="7096589" y="5405835"/>
            <a:ext cx="9467025" cy="678180"/>
          </a:xfrm>
          <a:prstGeom prst="rect">
            <a:avLst/>
          </a:prstGeom>
        </p:spPr>
        <p:txBody>
          <a:bodyPr lIns="0" tIns="0" rIns="0" bIns="0" rtlCol="0" anchor="t">
            <a:spAutoFit/>
          </a:bodyPr>
          <a:lstStyle/>
          <a:p>
            <a:pPr algn="l">
              <a:lnSpc>
                <a:spcPts val="5549"/>
              </a:lnSpc>
            </a:pPr>
            <a:r>
              <a:rPr lang="en-US" sz="3699" spc="184">
                <a:solidFill>
                  <a:srgbClr val="201E1E"/>
                </a:solidFill>
                <a:latin typeface="Marykate"/>
              </a:rPr>
              <a:t>Gestion escolar democratica</a:t>
            </a:r>
          </a:p>
        </p:txBody>
      </p:sp>
      <p:sp>
        <p:nvSpPr>
          <p:cNvPr id="14" name="TextBox 14"/>
          <p:cNvSpPr txBox="1"/>
          <p:nvPr/>
        </p:nvSpPr>
        <p:spPr>
          <a:xfrm>
            <a:off x="7096589" y="6943859"/>
            <a:ext cx="10161147" cy="1214620"/>
          </a:xfrm>
          <a:prstGeom prst="rect">
            <a:avLst/>
          </a:prstGeom>
        </p:spPr>
        <p:txBody>
          <a:bodyPr lIns="0" tIns="0" rIns="0" bIns="0" rtlCol="0" anchor="t">
            <a:spAutoFit/>
          </a:bodyPr>
          <a:lstStyle/>
          <a:p>
            <a:pPr algn="l">
              <a:lnSpc>
                <a:spcPts val="4928"/>
              </a:lnSpc>
            </a:pPr>
            <a:r>
              <a:rPr lang="en-US" sz="3285" b="1" spc="164" dirty="0" err="1">
                <a:solidFill>
                  <a:srgbClr val="201E1E"/>
                </a:solidFill>
                <a:latin typeface="Inter"/>
              </a:rPr>
              <a:t>Actividad</a:t>
            </a:r>
            <a:r>
              <a:rPr lang="en-US" sz="3285" spc="164" dirty="0">
                <a:solidFill>
                  <a:srgbClr val="201E1E"/>
                </a:solidFill>
                <a:latin typeface="Inter"/>
              </a:rPr>
              <a:t>: señalar que actividades se realizan actualmente y realizar una propuesta grupal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TextBox 2"/>
          <p:cNvSpPr txBox="1"/>
          <p:nvPr/>
        </p:nvSpPr>
        <p:spPr>
          <a:xfrm>
            <a:off x="2280069" y="2066336"/>
            <a:ext cx="13727863" cy="1024890"/>
          </a:xfrm>
          <a:prstGeom prst="rect">
            <a:avLst/>
          </a:prstGeom>
        </p:spPr>
        <p:txBody>
          <a:bodyPr lIns="0" tIns="0" rIns="0" bIns="0" rtlCol="0" anchor="t">
            <a:spAutoFit/>
          </a:bodyPr>
          <a:lstStyle/>
          <a:p>
            <a:pPr algn="ctr">
              <a:lnSpc>
                <a:spcPts val="7920"/>
              </a:lnSpc>
            </a:pPr>
            <a:r>
              <a:rPr lang="en-US" sz="7200">
                <a:solidFill>
                  <a:srgbClr val="FFFFFF"/>
                </a:solidFill>
                <a:latin typeface="Inter Bold"/>
              </a:rPr>
              <a:t>Propósito</a:t>
            </a:r>
          </a:p>
        </p:txBody>
      </p:sp>
      <p:sp>
        <p:nvSpPr>
          <p:cNvPr id="3" name="Freeform 3"/>
          <p:cNvSpPr/>
          <p:nvPr/>
        </p:nvSpPr>
        <p:spPr>
          <a:xfrm rot="-5400000">
            <a:off x="11636017" y="3635017"/>
            <a:ext cx="1958861" cy="9287704"/>
          </a:xfrm>
          <a:custGeom>
            <a:avLst/>
            <a:gdLst/>
            <a:ahLst/>
            <a:cxnLst/>
            <a:rect l="l" t="t" r="r" b="b"/>
            <a:pathLst>
              <a:path w="1958861" h="9287704">
                <a:moveTo>
                  <a:pt x="0" y="0"/>
                </a:moveTo>
                <a:lnTo>
                  <a:pt x="1958861" y="0"/>
                </a:lnTo>
                <a:lnTo>
                  <a:pt x="1958861" y="9287705"/>
                </a:lnTo>
                <a:lnTo>
                  <a:pt x="0" y="92877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rot="5400000" flipV="1">
            <a:off x="11636017" y="-2635722"/>
            <a:ext cx="1958861" cy="9287704"/>
          </a:xfrm>
          <a:custGeom>
            <a:avLst/>
            <a:gdLst/>
            <a:ahLst/>
            <a:cxnLst/>
            <a:rect l="l" t="t" r="r" b="b"/>
            <a:pathLst>
              <a:path w="1958861" h="9287704">
                <a:moveTo>
                  <a:pt x="0" y="9287705"/>
                </a:moveTo>
                <a:lnTo>
                  <a:pt x="1958861" y="9287705"/>
                </a:lnTo>
                <a:lnTo>
                  <a:pt x="1958861" y="0"/>
                </a:lnTo>
                <a:lnTo>
                  <a:pt x="0" y="0"/>
                </a:lnTo>
                <a:lnTo>
                  <a:pt x="0" y="928770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5" name="Freeform 5"/>
          <p:cNvSpPr/>
          <p:nvPr/>
        </p:nvSpPr>
        <p:spPr>
          <a:xfrm rot="-5400000" flipV="1">
            <a:off x="4693122" y="3635017"/>
            <a:ext cx="1958861" cy="9287704"/>
          </a:xfrm>
          <a:custGeom>
            <a:avLst/>
            <a:gdLst/>
            <a:ahLst/>
            <a:cxnLst/>
            <a:rect l="l" t="t" r="r" b="b"/>
            <a:pathLst>
              <a:path w="1958861" h="9287704">
                <a:moveTo>
                  <a:pt x="0" y="9287705"/>
                </a:moveTo>
                <a:lnTo>
                  <a:pt x="1958861" y="9287705"/>
                </a:lnTo>
                <a:lnTo>
                  <a:pt x="1958861" y="0"/>
                </a:lnTo>
                <a:lnTo>
                  <a:pt x="0" y="0"/>
                </a:lnTo>
                <a:lnTo>
                  <a:pt x="0" y="928770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6" name="Freeform 6"/>
          <p:cNvSpPr/>
          <p:nvPr/>
        </p:nvSpPr>
        <p:spPr>
          <a:xfrm>
            <a:off x="9898081" y="3488801"/>
            <a:ext cx="6362473" cy="4980697"/>
          </a:xfrm>
          <a:custGeom>
            <a:avLst/>
            <a:gdLst/>
            <a:ahLst/>
            <a:cxnLst/>
            <a:rect l="l" t="t" r="r" b="b"/>
            <a:pathLst>
              <a:path w="6362473" h="4980697">
                <a:moveTo>
                  <a:pt x="0" y="0"/>
                </a:moveTo>
                <a:lnTo>
                  <a:pt x="6362473" y="0"/>
                </a:lnTo>
                <a:lnTo>
                  <a:pt x="6362473" y="4980697"/>
                </a:lnTo>
                <a:lnTo>
                  <a:pt x="0" y="4980697"/>
                </a:lnTo>
                <a:lnTo>
                  <a:pt x="0" y="0"/>
                </a:lnTo>
                <a:close/>
              </a:path>
            </a:pathLst>
          </a:custGeom>
          <a:blipFill>
            <a:blip r:embed="rId4"/>
            <a:stretch>
              <a:fillRect/>
            </a:stretch>
          </a:blipFill>
        </p:spPr>
        <p:txBody>
          <a:bodyPr/>
          <a:lstStyle/>
          <a:p>
            <a:endParaRPr lang="es-MX"/>
          </a:p>
        </p:txBody>
      </p:sp>
      <p:sp>
        <p:nvSpPr>
          <p:cNvPr id="7" name="TextBox 7"/>
          <p:cNvSpPr txBox="1"/>
          <p:nvPr/>
        </p:nvSpPr>
        <p:spPr>
          <a:xfrm>
            <a:off x="2027446" y="4004376"/>
            <a:ext cx="7114875" cy="3882872"/>
          </a:xfrm>
          <a:prstGeom prst="rect">
            <a:avLst/>
          </a:prstGeom>
        </p:spPr>
        <p:txBody>
          <a:bodyPr lIns="0" tIns="0" rIns="0" bIns="0" rtlCol="0" anchor="t">
            <a:spAutoFit/>
          </a:bodyPr>
          <a:lstStyle/>
          <a:p>
            <a:pPr algn="l">
              <a:lnSpc>
                <a:spcPts val="3858"/>
              </a:lnSpc>
              <a:spcBef>
                <a:spcPct val="0"/>
              </a:spcBef>
            </a:pPr>
            <a:r>
              <a:rPr lang="en-US" sz="2756" spc="137">
                <a:solidFill>
                  <a:srgbClr val="FFFFFF"/>
                </a:solidFill>
                <a:latin typeface="Marykate"/>
              </a:rPr>
              <a:t>DAR A CONOCER Y ANALIZAR CON LAS AUTORIDADES ESCOLARES, EL ACUERDO 14/12/23 POR EL QUE SE EMITEN LOS LINEAMIENTOS PARA EL PROTOCOLO DE ERRADICACIÓN DEL ACOSO ESCOLAR EN EDUCACIÓN BÁSICA, ASÍ COMO LA GUÍA PARA DOCENTES SOBRE EL ACOSO ESCOLAR, QUE CONTIENEN HERRAMIENTAS DE IMPLEMENTACIÓN  PARA SALVAGUARDAR LA INTEGRIDAD PERSONAL DE NNA.</a:t>
            </a:r>
          </a:p>
        </p:txBody>
      </p:sp>
      <p:sp>
        <p:nvSpPr>
          <p:cNvPr id="8" name="Freeform 8"/>
          <p:cNvSpPr/>
          <p:nvPr/>
        </p:nvSpPr>
        <p:spPr>
          <a:xfrm>
            <a:off x="1270971" y="1419060"/>
            <a:ext cx="3427297" cy="1403205"/>
          </a:xfrm>
          <a:custGeom>
            <a:avLst/>
            <a:gdLst/>
            <a:ahLst/>
            <a:cxnLst/>
            <a:rect l="l" t="t" r="r" b="b"/>
            <a:pathLst>
              <a:path w="3427297" h="1403205">
                <a:moveTo>
                  <a:pt x="0" y="0"/>
                </a:moveTo>
                <a:lnTo>
                  <a:pt x="3427297" y="0"/>
                </a:lnTo>
                <a:lnTo>
                  <a:pt x="3427297" y="1403205"/>
                </a:lnTo>
                <a:lnTo>
                  <a:pt x="0" y="1403205"/>
                </a:lnTo>
                <a:lnTo>
                  <a:pt x="0" y="0"/>
                </a:lnTo>
                <a:close/>
              </a:path>
            </a:pathLst>
          </a:custGeom>
          <a:blipFill>
            <a:blip r:embed="rId5"/>
            <a:stretch>
              <a:fillRect/>
            </a:stretch>
          </a:blipFill>
        </p:spPr>
        <p:txBody>
          <a:bodyPr/>
          <a:lstStyle/>
          <a:p>
            <a:endParaRPr lang="es-MX"/>
          </a:p>
        </p:txBody>
      </p:sp>
      <p:sp>
        <p:nvSpPr>
          <p:cNvPr id="9" name="Freeform 9"/>
          <p:cNvSpPr/>
          <p:nvPr/>
        </p:nvSpPr>
        <p:spPr>
          <a:xfrm>
            <a:off x="15017608" y="1241298"/>
            <a:ext cx="1999421" cy="1969127"/>
          </a:xfrm>
          <a:custGeom>
            <a:avLst/>
            <a:gdLst/>
            <a:ahLst/>
            <a:cxnLst/>
            <a:rect l="l" t="t" r="r" b="b"/>
            <a:pathLst>
              <a:path w="1999421" h="1969127">
                <a:moveTo>
                  <a:pt x="0" y="0"/>
                </a:moveTo>
                <a:lnTo>
                  <a:pt x="1999421" y="0"/>
                </a:lnTo>
                <a:lnTo>
                  <a:pt x="1999421" y="1969127"/>
                </a:lnTo>
                <a:lnTo>
                  <a:pt x="0" y="1969127"/>
                </a:lnTo>
                <a:lnTo>
                  <a:pt x="0" y="0"/>
                </a:lnTo>
                <a:close/>
              </a:path>
            </a:pathLst>
          </a:custGeom>
          <a:blipFill>
            <a:blip r:embed="rId6"/>
            <a:stretch>
              <a:fillRect/>
            </a:stretch>
          </a:blipFill>
        </p:spPr>
        <p:txBody>
          <a:bodyPr/>
          <a:lstStyle/>
          <a:p>
            <a:endParaRPr lang="es-MX"/>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TextBox 2"/>
          <p:cNvSpPr txBox="1"/>
          <p:nvPr/>
        </p:nvSpPr>
        <p:spPr>
          <a:xfrm>
            <a:off x="2280069" y="4198737"/>
            <a:ext cx="13727863" cy="1448565"/>
          </a:xfrm>
          <a:prstGeom prst="rect">
            <a:avLst/>
          </a:prstGeom>
        </p:spPr>
        <p:txBody>
          <a:bodyPr lIns="0" tIns="0" rIns="0" bIns="0" rtlCol="0" anchor="t">
            <a:spAutoFit/>
          </a:bodyPr>
          <a:lstStyle/>
          <a:p>
            <a:pPr algn="ctr">
              <a:lnSpc>
                <a:spcPts val="11196"/>
              </a:lnSpc>
            </a:pPr>
            <a:r>
              <a:rPr lang="en-US" sz="10178">
                <a:solidFill>
                  <a:srgbClr val="FFFFFF"/>
                </a:solidFill>
                <a:latin typeface="Inter Bold"/>
              </a:rPr>
              <a:t>Acciones escolares</a:t>
            </a:r>
          </a:p>
        </p:txBody>
      </p:sp>
      <p:sp>
        <p:nvSpPr>
          <p:cNvPr id="3" name="Freeform 3"/>
          <p:cNvSpPr/>
          <p:nvPr/>
        </p:nvSpPr>
        <p:spPr>
          <a:xfrm rot="-5400000">
            <a:off x="11636017" y="3635017"/>
            <a:ext cx="1958861" cy="9287704"/>
          </a:xfrm>
          <a:custGeom>
            <a:avLst/>
            <a:gdLst/>
            <a:ahLst/>
            <a:cxnLst/>
            <a:rect l="l" t="t" r="r" b="b"/>
            <a:pathLst>
              <a:path w="1958861" h="9287704">
                <a:moveTo>
                  <a:pt x="0" y="0"/>
                </a:moveTo>
                <a:lnTo>
                  <a:pt x="1958861" y="0"/>
                </a:lnTo>
                <a:lnTo>
                  <a:pt x="1958861" y="9287705"/>
                </a:lnTo>
                <a:lnTo>
                  <a:pt x="0" y="92877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rot="5400000" flipV="1">
            <a:off x="11636017" y="-2635722"/>
            <a:ext cx="1958861" cy="9287704"/>
          </a:xfrm>
          <a:custGeom>
            <a:avLst/>
            <a:gdLst/>
            <a:ahLst/>
            <a:cxnLst/>
            <a:rect l="l" t="t" r="r" b="b"/>
            <a:pathLst>
              <a:path w="1958861" h="9287704">
                <a:moveTo>
                  <a:pt x="0" y="9287705"/>
                </a:moveTo>
                <a:lnTo>
                  <a:pt x="1958861" y="9287705"/>
                </a:lnTo>
                <a:lnTo>
                  <a:pt x="1958861" y="0"/>
                </a:lnTo>
                <a:lnTo>
                  <a:pt x="0" y="0"/>
                </a:lnTo>
                <a:lnTo>
                  <a:pt x="0" y="928770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5" name="Freeform 5"/>
          <p:cNvSpPr/>
          <p:nvPr/>
        </p:nvSpPr>
        <p:spPr>
          <a:xfrm rot="-5400000" flipV="1">
            <a:off x="4693122" y="3635017"/>
            <a:ext cx="1958861" cy="9287704"/>
          </a:xfrm>
          <a:custGeom>
            <a:avLst/>
            <a:gdLst/>
            <a:ahLst/>
            <a:cxnLst/>
            <a:rect l="l" t="t" r="r" b="b"/>
            <a:pathLst>
              <a:path w="1958861" h="9287704">
                <a:moveTo>
                  <a:pt x="0" y="9287705"/>
                </a:moveTo>
                <a:lnTo>
                  <a:pt x="1958861" y="9287705"/>
                </a:lnTo>
                <a:lnTo>
                  <a:pt x="1958861" y="0"/>
                </a:lnTo>
                <a:lnTo>
                  <a:pt x="0" y="0"/>
                </a:lnTo>
                <a:lnTo>
                  <a:pt x="0" y="928770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6" name="Freeform 6"/>
          <p:cNvSpPr/>
          <p:nvPr/>
        </p:nvSpPr>
        <p:spPr>
          <a:xfrm rot="10592213" flipH="1">
            <a:off x="11955034" y="-759414"/>
            <a:ext cx="3946831" cy="3631085"/>
          </a:xfrm>
          <a:custGeom>
            <a:avLst/>
            <a:gdLst/>
            <a:ahLst/>
            <a:cxnLst/>
            <a:rect l="l" t="t" r="r" b="b"/>
            <a:pathLst>
              <a:path w="3946831" h="3631085">
                <a:moveTo>
                  <a:pt x="3946832" y="0"/>
                </a:moveTo>
                <a:lnTo>
                  <a:pt x="0" y="0"/>
                </a:lnTo>
                <a:lnTo>
                  <a:pt x="0" y="3631085"/>
                </a:lnTo>
                <a:lnTo>
                  <a:pt x="3946832" y="3631085"/>
                </a:lnTo>
                <a:lnTo>
                  <a:pt x="394683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7" name="Freeform 7"/>
          <p:cNvSpPr/>
          <p:nvPr/>
        </p:nvSpPr>
        <p:spPr>
          <a:xfrm>
            <a:off x="1270971" y="1419060"/>
            <a:ext cx="3427297" cy="1403205"/>
          </a:xfrm>
          <a:custGeom>
            <a:avLst/>
            <a:gdLst/>
            <a:ahLst/>
            <a:cxnLst/>
            <a:rect l="l" t="t" r="r" b="b"/>
            <a:pathLst>
              <a:path w="3427297" h="1403205">
                <a:moveTo>
                  <a:pt x="0" y="0"/>
                </a:moveTo>
                <a:lnTo>
                  <a:pt x="3427297" y="0"/>
                </a:lnTo>
                <a:lnTo>
                  <a:pt x="3427297" y="1403205"/>
                </a:lnTo>
                <a:lnTo>
                  <a:pt x="0" y="1403205"/>
                </a:lnTo>
                <a:lnTo>
                  <a:pt x="0" y="0"/>
                </a:lnTo>
                <a:close/>
              </a:path>
            </a:pathLst>
          </a:custGeom>
          <a:blipFill>
            <a:blip r:embed="rId6"/>
            <a:stretch>
              <a:fillRect/>
            </a:stretch>
          </a:blipFill>
        </p:spPr>
        <p:txBody>
          <a:bodyPr/>
          <a:lstStyle/>
          <a:p>
            <a:endParaRPr lang="es-MX"/>
          </a:p>
        </p:txBody>
      </p:sp>
      <p:sp>
        <p:nvSpPr>
          <p:cNvPr id="8" name="Freeform 8"/>
          <p:cNvSpPr/>
          <p:nvPr/>
        </p:nvSpPr>
        <p:spPr>
          <a:xfrm>
            <a:off x="15017608" y="1241298"/>
            <a:ext cx="1999421" cy="1969127"/>
          </a:xfrm>
          <a:custGeom>
            <a:avLst/>
            <a:gdLst/>
            <a:ahLst/>
            <a:cxnLst/>
            <a:rect l="l" t="t" r="r" b="b"/>
            <a:pathLst>
              <a:path w="1999421" h="1969127">
                <a:moveTo>
                  <a:pt x="0" y="0"/>
                </a:moveTo>
                <a:lnTo>
                  <a:pt x="1999421" y="0"/>
                </a:lnTo>
                <a:lnTo>
                  <a:pt x="1999421" y="1969127"/>
                </a:lnTo>
                <a:lnTo>
                  <a:pt x="0" y="1969127"/>
                </a:lnTo>
                <a:lnTo>
                  <a:pt x="0" y="0"/>
                </a:lnTo>
                <a:close/>
              </a:path>
            </a:pathLst>
          </a:custGeom>
          <a:blipFill>
            <a:blip r:embed="rId7"/>
            <a:stretch>
              <a:fillRect/>
            </a:stretch>
          </a:blipFill>
        </p:spPr>
        <p:txBody>
          <a:bodyPr/>
          <a:lstStyle/>
          <a:p>
            <a:endParaRPr lang="es-MX"/>
          </a:p>
        </p:txBody>
      </p:sp>
      <p:sp>
        <p:nvSpPr>
          <p:cNvPr id="9" name="TextBox 8">
            <a:extLst>
              <a:ext uri="{FF2B5EF4-FFF2-40B4-BE49-F238E27FC236}">
                <a16:creationId xmlns:a16="http://schemas.microsoft.com/office/drawing/2014/main" id="{23379BCF-12B5-801B-1AA5-70211CDC0D4D}"/>
              </a:ext>
            </a:extLst>
          </p:cNvPr>
          <p:cNvSpPr txBox="1"/>
          <p:nvPr/>
        </p:nvSpPr>
        <p:spPr>
          <a:xfrm>
            <a:off x="3561364" y="6180982"/>
            <a:ext cx="4222376" cy="584775"/>
          </a:xfrm>
          <a:prstGeom prst="rect">
            <a:avLst/>
          </a:prstGeom>
          <a:noFill/>
        </p:spPr>
        <p:txBody>
          <a:bodyPr wrap="square" rtlCol="0">
            <a:spAutoFit/>
          </a:bodyPr>
          <a:lstStyle/>
          <a:p>
            <a:r>
              <a:rPr lang="es-MX" sz="3200" b="1" dirty="0">
                <a:latin typeface="Calibri" panose="020F0502020204030204" pitchFamily="34" charset="0"/>
                <a:ea typeface="Times New Roman" panose="02020603050405020304" pitchFamily="18" charset="0"/>
                <a:cs typeface="Times New Roman" panose="02020603050405020304" pitchFamily="18" charset="0"/>
              </a:rPr>
              <a:t>P</a:t>
            </a:r>
            <a:r>
              <a:rPr lang="es-MX" sz="3200" b="1" dirty="0">
                <a:effectLst/>
                <a:latin typeface="Calibri" panose="020F0502020204030204" pitchFamily="34" charset="0"/>
                <a:ea typeface="Times New Roman" panose="02020603050405020304" pitchFamily="18" charset="0"/>
                <a:cs typeface="Times New Roman" panose="02020603050405020304" pitchFamily="18" charset="0"/>
              </a:rPr>
              <a:t>lan de acción </a:t>
            </a:r>
            <a:endParaRPr lang="es-MX"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Freeform 2"/>
          <p:cNvSpPr/>
          <p:nvPr/>
        </p:nvSpPr>
        <p:spPr>
          <a:xfrm>
            <a:off x="838200" y="723900"/>
            <a:ext cx="8077200" cy="8077200"/>
          </a:xfrm>
          <a:custGeom>
            <a:avLst/>
            <a:gdLst/>
            <a:ahLst/>
            <a:cxnLst/>
            <a:rect l="l" t="t" r="r" b="b"/>
            <a:pathLst>
              <a:path w="8266628" h="10160488">
                <a:moveTo>
                  <a:pt x="0" y="0"/>
                </a:moveTo>
                <a:lnTo>
                  <a:pt x="8266629" y="0"/>
                </a:lnTo>
                <a:lnTo>
                  <a:pt x="8266629" y="10160488"/>
                </a:lnTo>
                <a:lnTo>
                  <a:pt x="0" y="10160488"/>
                </a:lnTo>
                <a:lnTo>
                  <a:pt x="0" y="0"/>
                </a:lnTo>
                <a:close/>
              </a:path>
            </a:pathLst>
          </a:custGeom>
          <a:blipFill>
            <a:blip r:embed="rId2"/>
            <a:stretch>
              <a:fillRect/>
            </a:stretch>
          </a:blipFill>
        </p:spPr>
        <p:txBody>
          <a:bodyPr/>
          <a:lstStyle/>
          <a:p>
            <a:endParaRPr lang="es-MX"/>
          </a:p>
        </p:txBody>
      </p:sp>
      <p:sp>
        <p:nvSpPr>
          <p:cNvPr id="3" name="Freeform 3"/>
          <p:cNvSpPr/>
          <p:nvPr/>
        </p:nvSpPr>
        <p:spPr>
          <a:xfrm>
            <a:off x="9905281" y="342900"/>
            <a:ext cx="7773119" cy="8763000"/>
          </a:xfrm>
          <a:custGeom>
            <a:avLst/>
            <a:gdLst/>
            <a:ahLst/>
            <a:cxnLst/>
            <a:rect l="l" t="t" r="r" b="b"/>
            <a:pathLst>
              <a:path w="7845937" h="10160488">
                <a:moveTo>
                  <a:pt x="0" y="0"/>
                </a:moveTo>
                <a:lnTo>
                  <a:pt x="7845937" y="0"/>
                </a:lnTo>
                <a:lnTo>
                  <a:pt x="7845937" y="10160488"/>
                </a:lnTo>
                <a:lnTo>
                  <a:pt x="0" y="10160488"/>
                </a:lnTo>
                <a:lnTo>
                  <a:pt x="0" y="0"/>
                </a:lnTo>
                <a:close/>
              </a:path>
            </a:pathLst>
          </a:custGeom>
          <a:blipFill>
            <a:blip r:embed="rId3"/>
            <a:stretch>
              <a:fillRect/>
            </a:stretch>
          </a:blipFill>
        </p:spPr>
        <p:txBody>
          <a:bodyPr/>
          <a:lstStyle/>
          <a:p>
            <a:endParaRPr lang="es-MX"/>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Freeform 2">
            <a:hlinkClick r:id="rId2" tooltip="https://acrobat.adobe.com/id/urn:aaid:sc:VA6C2:86f0734e-8cdf-49a2-bef1-4943e54ba0ce"/>
          </p:cNvPr>
          <p:cNvSpPr/>
          <p:nvPr/>
        </p:nvSpPr>
        <p:spPr>
          <a:xfrm>
            <a:off x="305958" y="366356"/>
            <a:ext cx="3617261" cy="4700367"/>
          </a:xfrm>
          <a:custGeom>
            <a:avLst/>
            <a:gdLst/>
            <a:ahLst/>
            <a:cxnLst/>
            <a:rect l="l" t="t" r="r" b="b"/>
            <a:pathLst>
              <a:path w="3617261" h="4700367">
                <a:moveTo>
                  <a:pt x="0" y="0"/>
                </a:moveTo>
                <a:lnTo>
                  <a:pt x="3617262" y="0"/>
                </a:lnTo>
                <a:lnTo>
                  <a:pt x="3617262" y="4700367"/>
                </a:lnTo>
                <a:lnTo>
                  <a:pt x="0" y="4700367"/>
                </a:lnTo>
                <a:lnTo>
                  <a:pt x="0" y="0"/>
                </a:lnTo>
                <a:close/>
              </a:path>
            </a:pathLst>
          </a:custGeom>
          <a:blipFill>
            <a:blip r:embed="rId3"/>
            <a:stretch>
              <a:fillRect/>
            </a:stretch>
          </a:blipFill>
        </p:spPr>
        <p:txBody>
          <a:bodyPr/>
          <a:lstStyle/>
          <a:p>
            <a:endParaRPr lang="es-MX"/>
          </a:p>
        </p:txBody>
      </p:sp>
      <p:sp>
        <p:nvSpPr>
          <p:cNvPr id="3" name="Freeform 3">
            <a:hlinkClick r:id="rId4" tooltip="https://acrobat.adobe.com/id/urn:aaid:sc:VA6C2:47d475f7-06d0-4739-9c69-8455dcc0ec83"/>
          </p:cNvPr>
          <p:cNvSpPr/>
          <p:nvPr/>
        </p:nvSpPr>
        <p:spPr>
          <a:xfrm>
            <a:off x="13885673" y="5143500"/>
            <a:ext cx="3597710" cy="4629054"/>
          </a:xfrm>
          <a:custGeom>
            <a:avLst/>
            <a:gdLst/>
            <a:ahLst/>
            <a:cxnLst/>
            <a:rect l="l" t="t" r="r" b="b"/>
            <a:pathLst>
              <a:path w="3597710" h="4629054">
                <a:moveTo>
                  <a:pt x="0" y="0"/>
                </a:moveTo>
                <a:lnTo>
                  <a:pt x="3597710" y="0"/>
                </a:lnTo>
                <a:lnTo>
                  <a:pt x="3597710" y="4629054"/>
                </a:lnTo>
                <a:lnTo>
                  <a:pt x="0" y="4629054"/>
                </a:lnTo>
                <a:lnTo>
                  <a:pt x="0" y="0"/>
                </a:lnTo>
                <a:close/>
              </a:path>
            </a:pathLst>
          </a:custGeom>
          <a:blipFill>
            <a:blip r:embed="rId5"/>
            <a:stretch>
              <a:fillRect/>
            </a:stretch>
          </a:blipFill>
        </p:spPr>
        <p:txBody>
          <a:bodyPr/>
          <a:lstStyle/>
          <a:p>
            <a:endParaRPr lang="es-MX"/>
          </a:p>
        </p:txBody>
      </p:sp>
      <p:sp>
        <p:nvSpPr>
          <p:cNvPr id="4" name="Freeform 4">
            <a:hlinkClick r:id="rId6" tooltip="https://acrobat.adobe.com/id/urn:aaid:sc:VA6C2:80b95a9b-7376-4d7d-9763-cc05f970768a"/>
          </p:cNvPr>
          <p:cNvSpPr/>
          <p:nvPr/>
        </p:nvSpPr>
        <p:spPr>
          <a:xfrm>
            <a:off x="305958" y="5618945"/>
            <a:ext cx="6966135" cy="4222541"/>
          </a:xfrm>
          <a:custGeom>
            <a:avLst/>
            <a:gdLst/>
            <a:ahLst/>
            <a:cxnLst/>
            <a:rect l="l" t="t" r="r" b="b"/>
            <a:pathLst>
              <a:path w="6966135" h="4222541">
                <a:moveTo>
                  <a:pt x="0" y="0"/>
                </a:moveTo>
                <a:lnTo>
                  <a:pt x="6966135" y="0"/>
                </a:lnTo>
                <a:lnTo>
                  <a:pt x="6966135" y="4222541"/>
                </a:lnTo>
                <a:lnTo>
                  <a:pt x="0" y="4222541"/>
                </a:lnTo>
                <a:lnTo>
                  <a:pt x="0" y="0"/>
                </a:lnTo>
                <a:close/>
              </a:path>
            </a:pathLst>
          </a:custGeom>
          <a:blipFill>
            <a:blip r:embed="rId7"/>
            <a:stretch>
              <a:fillRect l="-3864" r="-4328"/>
            </a:stretch>
          </a:blipFill>
        </p:spPr>
        <p:txBody>
          <a:bodyPr/>
          <a:lstStyle/>
          <a:p>
            <a:endParaRPr lang="es-MX"/>
          </a:p>
        </p:txBody>
      </p:sp>
      <p:sp>
        <p:nvSpPr>
          <p:cNvPr id="5" name="Freeform 5"/>
          <p:cNvSpPr/>
          <p:nvPr/>
        </p:nvSpPr>
        <p:spPr>
          <a:xfrm>
            <a:off x="7895347" y="327967"/>
            <a:ext cx="5350426" cy="3196563"/>
          </a:xfrm>
          <a:custGeom>
            <a:avLst/>
            <a:gdLst/>
            <a:ahLst/>
            <a:cxnLst/>
            <a:rect l="l" t="t" r="r" b="b"/>
            <a:pathLst>
              <a:path w="5350426" h="3196563">
                <a:moveTo>
                  <a:pt x="0" y="0"/>
                </a:moveTo>
                <a:lnTo>
                  <a:pt x="5350426" y="0"/>
                </a:lnTo>
                <a:lnTo>
                  <a:pt x="5350426" y="3196563"/>
                </a:lnTo>
                <a:lnTo>
                  <a:pt x="0" y="3196563"/>
                </a:lnTo>
                <a:lnTo>
                  <a:pt x="0" y="0"/>
                </a:lnTo>
                <a:close/>
              </a:path>
            </a:pathLst>
          </a:custGeom>
          <a:blipFill>
            <a:blip r:embed="rId8"/>
            <a:stretch>
              <a:fillRect/>
            </a:stretch>
          </a:blipFill>
        </p:spPr>
        <p:txBody>
          <a:bodyPr/>
          <a:lstStyle/>
          <a:p>
            <a:endParaRPr lang="es-MX"/>
          </a:p>
        </p:txBody>
      </p:sp>
      <p:sp>
        <p:nvSpPr>
          <p:cNvPr id="6" name="Freeform 6"/>
          <p:cNvSpPr/>
          <p:nvPr/>
        </p:nvSpPr>
        <p:spPr>
          <a:xfrm>
            <a:off x="4142359" y="327967"/>
            <a:ext cx="3129735" cy="4738756"/>
          </a:xfrm>
          <a:custGeom>
            <a:avLst/>
            <a:gdLst/>
            <a:ahLst/>
            <a:cxnLst/>
            <a:rect l="l" t="t" r="r" b="b"/>
            <a:pathLst>
              <a:path w="3129735" h="4738756">
                <a:moveTo>
                  <a:pt x="0" y="0"/>
                </a:moveTo>
                <a:lnTo>
                  <a:pt x="3129734" y="0"/>
                </a:lnTo>
                <a:lnTo>
                  <a:pt x="3129734" y="4738756"/>
                </a:lnTo>
                <a:lnTo>
                  <a:pt x="0" y="4738756"/>
                </a:lnTo>
                <a:lnTo>
                  <a:pt x="0" y="0"/>
                </a:lnTo>
                <a:close/>
              </a:path>
            </a:pathLst>
          </a:custGeom>
          <a:blipFill>
            <a:blip r:embed="rId9"/>
            <a:stretch>
              <a:fillRect r="-1931"/>
            </a:stretch>
          </a:blipFill>
        </p:spPr>
        <p:txBody>
          <a:bodyPr/>
          <a:lstStyle/>
          <a:p>
            <a:endParaRPr lang="es-MX"/>
          </a:p>
        </p:txBody>
      </p:sp>
      <p:sp>
        <p:nvSpPr>
          <p:cNvPr id="7" name="Freeform 7"/>
          <p:cNvSpPr/>
          <p:nvPr/>
        </p:nvSpPr>
        <p:spPr>
          <a:xfrm>
            <a:off x="13869026" y="366356"/>
            <a:ext cx="3631003" cy="3196563"/>
          </a:xfrm>
          <a:custGeom>
            <a:avLst/>
            <a:gdLst/>
            <a:ahLst/>
            <a:cxnLst/>
            <a:rect l="l" t="t" r="r" b="b"/>
            <a:pathLst>
              <a:path w="3631003" h="3196563">
                <a:moveTo>
                  <a:pt x="0" y="0"/>
                </a:moveTo>
                <a:lnTo>
                  <a:pt x="3631004" y="0"/>
                </a:lnTo>
                <a:lnTo>
                  <a:pt x="3631004" y="3196563"/>
                </a:lnTo>
                <a:lnTo>
                  <a:pt x="0" y="3196563"/>
                </a:lnTo>
                <a:lnTo>
                  <a:pt x="0" y="0"/>
                </a:lnTo>
                <a:close/>
              </a:path>
            </a:pathLst>
          </a:custGeom>
          <a:blipFill>
            <a:blip r:embed="rId10"/>
            <a:stretch>
              <a:fillRect/>
            </a:stretch>
          </a:blipFill>
        </p:spPr>
        <p:txBody>
          <a:bodyPr/>
          <a:lstStyle/>
          <a:p>
            <a:endParaRPr lang="es-MX"/>
          </a:p>
        </p:txBody>
      </p:sp>
      <p:sp>
        <p:nvSpPr>
          <p:cNvPr id="8" name="Freeform 8"/>
          <p:cNvSpPr/>
          <p:nvPr/>
        </p:nvSpPr>
        <p:spPr>
          <a:xfrm>
            <a:off x="8517628" y="5066723"/>
            <a:ext cx="4122509" cy="1652041"/>
          </a:xfrm>
          <a:custGeom>
            <a:avLst/>
            <a:gdLst/>
            <a:ahLst/>
            <a:cxnLst/>
            <a:rect l="l" t="t" r="r" b="b"/>
            <a:pathLst>
              <a:path w="4122509" h="1652041">
                <a:moveTo>
                  <a:pt x="0" y="0"/>
                </a:moveTo>
                <a:lnTo>
                  <a:pt x="4122510" y="0"/>
                </a:lnTo>
                <a:lnTo>
                  <a:pt x="4122510" y="1652041"/>
                </a:lnTo>
                <a:lnTo>
                  <a:pt x="0" y="1652041"/>
                </a:lnTo>
                <a:lnTo>
                  <a:pt x="0" y="0"/>
                </a:lnTo>
                <a:close/>
              </a:path>
            </a:pathLst>
          </a:custGeom>
          <a:blipFill>
            <a:blip r:embed="rId11"/>
            <a:stretch>
              <a:fillRect t="-2407" b="-2407"/>
            </a:stretch>
          </a:blipFill>
        </p:spPr>
        <p:txBody>
          <a:bodyPr/>
          <a:lstStyle/>
          <a:p>
            <a:endParaRPr lang="es-MX"/>
          </a:p>
        </p:txBody>
      </p:sp>
      <p:sp>
        <p:nvSpPr>
          <p:cNvPr id="9" name="Freeform 9"/>
          <p:cNvSpPr/>
          <p:nvPr/>
        </p:nvSpPr>
        <p:spPr>
          <a:xfrm>
            <a:off x="7726900" y="6851524"/>
            <a:ext cx="5687320" cy="2989962"/>
          </a:xfrm>
          <a:custGeom>
            <a:avLst/>
            <a:gdLst/>
            <a:ahLst/>
            <a:cxnLst/>
            <a:rect l="l" t="t" r="r" b="b"/>
            <a:pathLst>
              <a:path w="5687320" h="2989962">
                <a:moveTo>
                  <a:pt x="0" y="0"/>
                </a:moveTo>
                <a:lnTo>
                  <a:pt x="5687320" y="0"/>
                </a:lnTo>
                <a:lnTo>
                  <a:pt x="5687320" y="2989962"/>
                </a:lnTo>
                <a:lnTo>
                  <a:pt x="0" y="2989962"/>
                </a:lnTo>
                <a:lnTo>
                  <a:pt x="0" y="0"/>
                </a:lnTo>
                <a:close/>
              </a:path>
            </a:pathLst>
          </a:custGeom>
          <a:blipFill>
            <a:blip r:embed="rId12"/>
            <a:stretch>
              <a:fillRect t="-162273" r="-446" b="-162312"/>
            </a:stretch>
          </a:blipFill>
        </p:spPr>
        <p:txBody>
          <a:bodyPr/>
          <a:lstStyle/>
          <a:p>
            <a:endParaRPr lang="es-MX"/>
          </a:p>
        </p:txBody>
      </p:sp>
      <p:sp>
        <p:nvSpPr>
          <p:cNvPr id="10" name="TextBox 10"/>
          <p:cNvSpPr txBox="1"/>
          <p:nvPr/>
        </p:nvSpPr>
        <p:spPr>
          <a:xfrm>
            <a:off x="7491168" y="4190373"/>
            <a:ext cx="10432185" cy="619174"/>
          </a:xfrm>
          <a:prstGeom prst="rect">
            <a:avLst/>
          </a:prstGeom>
        </p:spPr>
        <p:txBody>
          <a:bodyPr lIns="0" tIns="0" rIns="0" bIns="0" rtlCol="0" anchor="t">
            <a:spAutoFit/>
          </a:bodyPr>
          <a:lstStyle/>
          <a:p>
            <a:pPr algn="l">
              <a:lnSpc>
                <a:spcPts val="4826"/>
              </a:lnSpc>
            </a:pPr>
            <a:r>
              <a:rPr lang="en-US" sz="4387">
                <a:solidFill>
                  <a:srgbClr val="FFFFFF"/>
                </a:solidFill>
                <a:latin typeface="Inter Bold"/>
              </a:rPr>
              <a:t>Propuestas de intervencion educativa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pic>
        <p:nvPicPr>
          <p:cNvPr id="3" name="y2meta.com - Así empieza el bullying escolar ">
            <a:hlinkClick r:id="" action="ppaction://media"/>
            <a:extLst>
              <a:ext uri="{FF2B5EF4-FFF2-40B4-BE49-F238E27FC236}">
                <a16:creationId xmlns:a16="http://schemas.microsoft.com/office/drawing/2014/main" id="{60F2EE7B-1ED5-EF1B-DC5F-D73AAA7761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4600" y="131233"/>
            <a:ext cx="5638800" cy="10024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Freeform 2"/>
          <p:cNvSpPr/>
          <p:nvPr/>
        </p:nvSpPr>
        <p:spPr>
          <a:xfrm>
            <a:off x="685800" y="134498"/>
            <a:ext cx="10667999" cy="10018004"/>
          </a:xfrm>
          <a:custGeom>
            <a:avLst/>
            <a:gdLst/>
            <a:ahLst/>
            <a:cxnLst/>
            <a:rect l="l" t="t" r="r" b="b"/>
            <a:pathLst>
              <a:path w="7669285" h="10018004">
                <a:moveTo>
                  <a:pt x="0" y="0"/>
                </a:moveTo>
                <a:lnTo>
                  <a:pt x="7669286" y="0"/>
                </a:lnTo>
                <a:lnTo>
                  <a:pt x="7669286" y="10018004"/>
                </a:lnTo>
                <a:lnTo>
                  <a:pt x="0" y="10018004"/>
                </a:lnTo>
                <a:lnTo>
                  <a:pt x="0" y="0"/>
                </a:lnTo>
                <a:close/>
              </a:path>
            </a:pathLst>
          </a:custGeom>
          <a:blipFill>
            <a:blip r:embed="rId2"/>
            <a:stretch>
              <a:fillRect/>
            </a:stretch>
          </a:blipFill>
        </p:spPr>
        <p:txBody>
          <a:bodyPr/>
          <a:lstStyle/>
          <a:p>
            <a:endParaRPr lang="es-MX"/>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TextBox 2"/>
          <p:cNvSpPr txBox="1"/>
          <p:nvPr/>
        </p:nvSpPr>
        <p:spPr>
          <a:xfrm>
            <a:off x="1379781" y="2001221"/>
            <a:ext cx="15528439" cy="1751800"/>
          </a:xfrm>
          <a:prstGeom prst="rect">
            <a:avLst/>
          </a:prstGeom>
        </p:spPr>
        <p:txBody>
          <a:bodyPr lIns="0" tIns="0" rIns="0" bIns="0" rtlCol="0" anchor="t">
            <a:spAutoFit/>
          </a:bodyPr>
          <a:lstStyle/>
          <a:p>
            <a:pPr algn="ctr">
              <a:lnSpc>
                <a:spcPts val="6810"/>
              </a:lnSpc>
            </a:pPr>
            <a:r>
              <a:rPr lang="en-US" sz="6191" dirty="0">
                <a:solidFill>
                  <a:srgbClr val="FFFFFF"/>
                </a:solidFill>
                <a:latin typeface="Inter Bold"/>
              </a:rPr>
              <a:t>Plan de </a:t>
            </a:r>
            <a:r>
              <a:rPr lang="en-US" sz="6191" dirty="0" err="1">
                <a:solidFill>
                  <a:srgbClr val="FFFFFF"/>
                </a:solidFill>
                <a:latin typeface="Inter Bold"/>
              </a:rPr>
              <a:t>atención</a:t>
            </a:r>
            <a:r>
              <a:rPr lang="en-US" sz="6191" dirty="0">
                <a:solidFill>
                  <a:srgbClr val="FFFFFF"/>
                </a:solidFill>
                <a:latin typeface="Inter Bold"/>
              </a:rPr>
              <a:t> una </a:t>
            </a:r>
            <a:r>
              <a:rPr lang="en-US" sz="6191" dirty="0" err="1">
                <a:solidFill>
                  <a:srgbClr val="FFFFFF"/>
                </a:solidFill>
                <a:latin typeface="Inter Bold"/>
              </a:rPr>
              <a:t>vez</a:t>
            </a:r>
            <a:r>
              <a:rPr lang="en-US" sz="6191" dirty="0">
                <a:solidFill>
                  <a:srgbClr val="FFFFFF"/>
                </a:solidFill>
                <a:latin typeface="Inter Bold"/>
              </a:rPr>
              <a:t> </a:t>
            </a:r>
            <a:r>
              <a:rPr lang="en-US" sz="6191" dirty="0" err="1">
                <a:solidFill>
                  <a:srgbClr val="FFFFFF"/>
                </a:solidFill>
                <a:latin typeface="Inter Bold"/>
              </a:rPr>
              <a:t>detectado</a:t>
            </a:r>
            <a:r>
              <a:rPr lang="en-US" sz="6191" dirty="0">
                <a:solidFill>
                  <a:srgbClr val="FFFFFF"/>
                </a:solidFill>
                <a:latin typeface="Inter Bold"/>
              </a:rPr>
              <a:t> </a:t>
            </a:r>
            <a:r>
              <a:rPr lang="en-US" sz="6191" dirty="0" err="1">
                <a:solidFill>
                  <a:srgbClr val="FFFFFF"/>
                </a:solidFill>
                <a:latin typeface="Inter Bold"/>
              </a:rPr>
              <a:t>acoso</a:t>
            </a:r>
            <a:r>
              <a:rPr lang="en-US" sz="6191" dirty="0">
                <a:solidFill>
                  <a:srgbClr val="FFFFFF"/>
                </a:solidFill>
                <a:latin typeface="Inter Bold"/>
              </a:rPr>
              <a:t> escolar </a:t>
            </a:r>
            <a:r>
              <a:rPr lang="en-US" sz="6191" dirty="0" err="1">
                <a:solidFill>
                  <a:srgbClr val="FFFFFF"/>
                </a:solidFill>
                <a:latin typeface="Inter Bold"/>
              </a:rPr>
              <a:t>en</a:t>
            </a:r>
            <a:r>
              <a:rPr lang="en-US" sz="6191" dirty="0">
                <a:solidFill>
                  <a:srgbClr val="FFFFFF"/>
                </a:solidFill>
                <a:latin typeface="Inter Bold"/>
              </a:rPr>
              <a:t> </a:t>
            </a:r>
            <a:r>
              <a:rPr lang="en-US" sz="6191" dirty="0" err="1">
                <a:solidFill>
                  <a:srgbClr val="FFFFFF"/>
                </a:solidFill>
                <a:latin typeface="Inter Bold"/>
              </a:rPr>
              <a:t>el</a:t>
            </a:r>
            <a:r>
              <a:rPr lang="en-US" sz="6191" dirty="0">
                <a:solidFill>
                  <a:srgbClr val="FFFFFF"/>
                </a:solidFill>
                <a:latin typeface="Inter Bold"/>
              </a:rPr>
              <a:t> </a:t>
            </a:r>
            <a:r>
              <a:rPr lang="en-US" sz="6191" dirty="0" err="1">
                <a:solidFill>
                  <a:srgbClr val="FFFFFF"/>
                </a:solidFill>
                <a:latin typeface="Inter Bold"/>
              </a:rPr>
              <a:t>plantel</a:t>
            </a:r>
            <a:r>
              <a:rPr lang="en-US" sz="6191" dirty="0">
                <a:solidFill>
                  <a:srgbClr val="FFFFFF"/>
                </a:solidFill>
                <a:latin typeface="Inter Bold"/>
              </a:rPr>
              <a:t> </a:t>
            </a:r>
            <a:r>
              <a:rPr lang="en-US" sz="6191" dirty="0" err="1">
                <a:solidFill>
                  <a:srgbClr val="FFFFFF"/>
                </a:solidFill>
                <a:latin typeface="Inter Bold"/>
              </a:rPr>
              <a:t>educativo</a:t>
            </a:r>
            <a:endParaRPr lang="en-US" sz="6191" dirty="0">
              <a:solidFill>
                <a:srgbClr val="FFFFFF"/>
              </a:solidFill>
              <a:latin typeface="Inter Bold"/>
            </a:endParaRPr>
          </a:p>
        </p:txBody>
      </p:sp>
      <p:sp>
        <p:nvSpPr>
          <p:cNvPr id="3" name="Freeform 3"/>
          <p:cNvSpPr/>
          <p:nvPr/>
        </p:nvSpPr>
        <p:spPr>
          <a:xfrm>
            <a:off x="1270971" y="382841"/>
            <a:ext cx="3427297" cy="1403205"/>
          </a:xfrm>
          <a:custGeom>
            <a:avLst/>
            <a:gdLst/>
            <a:ahLst/>
            <a:cxnLst/>
            <a:rect l="l" t="t" r="r" b="b"/>
            <a:pathLst>
              <a:path w="3427297" h="1403205">
                <a:moveTo>
                  <a:pt x="0" y="0"/>
                </a:moveTo>
                <a:lnTo>
                  <a:pt x="3427297" y="0"/>
                </a:lnTo>
                <a:lnTo>
                  <a:pt x="3427297" y="1403205"/>
                </a:lnTo>
                <a:lnTo>
                  <a:pt x="0" y="1403205"/>
                </a:lnTo>
                <a:lnTo>
                  <a:pt x="0" y="0"/>
                </a:lnTo>
                <a:close/>
              </a:path>
            </a:pathLst>
          </a:custGeom>
          <a:blipFill>
            <a:blip r:embed="rId2"/>
            <a:stretch>
              <a:fillRect/>
            </a:stretch>
          </a:blipFill>
        </p:spPr>
        <p:txBody>
          <a:bodyPr/>
          <a:lstStyle/>
          <a:p>
            <a:endParaRPr lang="es-MX"/>
          </a:p>
        </p:txBody>
      </p:sp>
      <p:sp>
        <p:nvSpPr>
          <p:cNvPr id="4" name="Freeform 4"/>
          <p:cNvSpPr/>
          <p:nvPr/>
        </p:nvSpPr>
        <p:spPr>
          <a:xfrm>
            <a:off x="15017608" y="205079"/>
            <a:ext cx="1999421" cy="1969127"/>
          </a:xfrm>
          <a:custGeom>
            <a:avLst/>
            <a:gdLst/>
            <a:ahLst/>
            <a:cxnLst/>
            <a:rect l="l" t="t" r="r" b="b"/>
            <a:pathLst>
              <a:path w="1999421" h="1969127">
                <a:moveTo>
                  <a:pt x="0" y="0"/>
                </a:moveTo>
                <a:lnTo>
                  <a:pt x="1999421" y="0"/>
                </a:lnTo>
                <a:lnTo>
                  <a:pt x="1999421" y="1969127"/>
                </a:lnTo>
                <a:lnTo>
                  <a:pt x="0" y="1969127"/>
                </a:lnTo>
                <a:lnTo>
                  <a:pt x="0" y="0"/>
                </a:lnTo>
                <a:close/>
              </a:path>
            </a:pathLst>
          </a:custGeom>
          <a:blipFill>
            <a:blip r:embed="rId3"/>
            <a:stretch>
              <a:fillRect/>
            </a:stretch>
          </a:blipFill>
        </p:spPr>
        <p:txBody>
          <a:bodyPr/>
          <a:lstStyle/>
          <a:p>
            <a:endParaRPr lang="es-MX"/>
          </a:p>
        </p:txBody>
      </p:sp>
      <p:sp>
        <p:nvSpPr>
          <p:cNvPr id="5" name="TextBox 5"/>
          <p:cNvSpPr txBox="1"/>
          <p:nvPr/>
        </p:nvSpPr>
        <p:spPr>
          <a:xfrm>
            <a:off x="560780" y="5698487"/>
            <a:ext cx="5294202" cy="389326"/>
          </a:xfrm>
          <a:prstGeom prst="rect">
            <a:avLst/>
          </a:prstGeom>
        </p:spPr>
        <p:txBody>
          <a:bodyPr lIns="0" tIns="0" rIns="0" bIns="0" rtlCol="0" anchor="t">
            <a:spAutoFit/>
          </a:bodyPr>
          <a:lstStyle/>
          <a:p>
            <a:pPr marL="506003" lvl="1" indent="-253002" algn="l">
              <a:lnSpc>
                <a:spcPts val="3281"/>
              </a:lnSpc>
              <a:buFont typeface="Arial"/>
              <a:buChar char="•"/>
            </a:pPr>
            <a:r>
              <a:rPr lang="en-US" sz="2343" dirty="0">
                <a:solidFill>
                  <a:srgbClr val="FFFFFF"/>
                </a:solidFill>
                <a:latin typeface="Open Sans Bold"/>
              </a:rPr>
              <a:t>Con la alumna o </a:t>
            </a:r>
            <a:r>
              <a:rPr lang="en-US" sz="2343" dirty="0" err="1">
                <a:solidFill>
                  <a:srgbClr val="FFFFFF"/>
                </a:solidFill>
                <a:latin typeface="Open Sans Bold"/>
              </a:rPr>
              <a:t>alumno</a:t>
            </a:r>
            <a:r>
              <a:rPr lang="en-US" sz="2343" dirty="0">
                <a:solidFill>
                  <a:srgbClr val="FFFFFF"/>
                </a:solidFill>
                <a:latin typeface="Open Sans Bold"/>
              </a:rPr>
              <a:t> </a:t>
            </a:r>
            <a:r>
              <a:rPr lang="en-US" sz="2343" dirty="0" err="1">
                <a:solidFill>
                  <a:srgbClr val="FFFFFF"/>
                </a:solidFill>
                <a:latin typeface="Open Sans Bold"/>
              </a:rPr>
              <a:t>víctima</a:t>
            </a:r>
            <a:endParaRPr lang="en-US" sz="2343" dirty="0">
              <a:solidFill>
                <a:srgbClr val="FFFFFF"/>
              </a:solidFill>
              <a:latin typeface="Open Sans Bold"/>
            </a:endParaRPr>
          </a:p>
        </p:txBody>
      </p:sp>
      <p:sp>
        <p:nvSpPr>
          <p:cNvPr id="6" name="TextBox 6"/>
          <p:cNvSpPr txBox="1"/>
          <p:nvPr/>
        </p:nvSpPr>
        <p:spPr>
          <a:xfrm>
            <a:off x="560780" y="6295632"/>
            <a:ext cx="9939761" cy="389326"/>
          </a:xfrm>
          <a:prstGeom prst="rect">
            <a:avLst/>
          </a:prstGeom>
        </p:spPr>
        <p:txBody>
          <a:bodyPr lIns="0" tIns="0" rIns="0" bIns="0" rtlCol="0" anchor="t">
            <a:spAutoFit/>
          </a:bodyPr>
          <a:lstStyle/>
          <a:p>
            <a:pPr marL="506003" lvl="1" indent="-253002" algn="l">
              <a:lnSpc>
                <a:spcPts val="3281"/>
              </a:lnSpc>
              <a:buFont typeface="Arial"/>
              <a:buChar char="•"/>
            </a:pPr>
            <a:r>
              <a:rPr lang="en-US" sz="2343">
                <a:solidFill>
                  <a:srgbClr val="FFFFFF"/>
                </a:solidFill>
                <a:latin typeface="Open Sans Bold"/>
              </a:rPr>
              <a:t>Con la alumna o alumno que realiza conductas de acoso escolar</a:t>
            </a:r>
          </a:p>
        </p:txBody>
      </p:sp>
      <p:sp>
        <p:nvSpPr>
          <p:cNvPr id="7" name="TextBox 7"/>
          <p:cNvSpPr txBox="1"/>
          <p:nvPr/>
        </p:nvSpPr>
        <p:spPr>
          <a:xfrm>
            <a:off x="560780" y="6896883"/>
            <a:ext cx="6803004" cy="389326"/>
          </a:xfrm>
          <a:prstGeom prst="rect">
            <a:avLst/>
          </a:prstGeom>
        </p:spPr>
        <p:txBody>
          <a:bodyPr lIns="0" tIns="0" rIns="0" bIns="0" rtlCol="0" anchor="t">
            <a:spAutoFit/>
          </a:bodyPr>
          <a:lstStyle/>
          <a:p>
            <a:pPr marL="506003" lvl="1" indent="-253002" algn="l">
              <a:lnSpc>
                <a:spcPts val="3281"/>
              </a:lnSpc>
              <a:buFont typeface="Arial"/>
              <a:buChar char="•"/>
            </a:pPr>
            <a:r>
              <a:rPr lang="en-US" sz="2343" dirty="0">
                <a:solidFill>
                  <a:srgbClr val="FFFFFF"/>
                </a:solidFill>
                <a:latin typeface="Open Sans Bold"/>
              </a:rPr>
              <a:t>Con la </a:t>
            </a:r>
            <a:r>
              <a:rPr lang="en-US" sz="2343" dirty="0" err="1">
                <a:solidFill>
                  <a:srgbClr val="FFFFFF"/>
                </a:solidFill>
                <a:latin typeface="Open Sans Bold"/>
              </a:rPr>
              <a:t>familia</a:t>
            </a:r>
            <a:r>
              <a:rPr lang="en-US" sz="2343" dirty="0">
                <a:solidFill>
                  <a:srgbClr val="FFFFFF"/>
                </a:solidFill>
                <a:latin typeface="Open Sans Bold"/>
              </a:rPr>
              <a:t> de la o </a:t>
            </a:r>
            <a:r>
              <a:rPr lang="en-US" sz="2343" dirty="0" err="1">
                <a:solidFill>
                  <a:srgbClr val="FFFFFF"/>
                </a:solidFill>
                <a:latin typeface="Open Sans Bold"/>
              </a:rPr>
              <a:t>el</a:t>
            </a:r>
            <a:r>
              <a:rPr lang="en-US" sz="2343" dirty="0">
                <a:solidFill>
                  <a:srgbClr val="FFFFFF"/>
                </a:solidFill>
                <a:latin typeface="Open Sans Bold"/>
              </a:rPr>
              <a:t> </a:t>
            </a:r>
            <a:r>
              <a:rPr lang="en-US" sz="2343" dirty="0" err="1">
                <a:solidFill>
                  <a:srgbClr val="FFFFFF"/>
                </a:solidFill>
                <a:latin typeface="Open Sans Bold"/>
              </a:rPr>
              <a:t>estudiante</a:t>
            </a:r>
            <a:r>
              <a:rPr lang="en-US" sz="2343" dirty="0">
                <a:solidFill>
                  <a:srgbClr val="FFFFFF"/>
                </a:solidFill>
                <a:latin typeface="Open Sans Bold"/>
              </a:rPr>
              <a:t> </a:t>
            </a:r>
            <a:r>
              <a:rPr lang="en-US" sz="2343" dirty="0" err="1">
                <a:solidFill>
                  <a:srgbClr val="FFFFFF"/>
                </a:solidFill>
                <a:latin typeface="Open Sans Bold"/>
              </a:rPr>
              <a:t>víctima</a:t>
            </a:r>
            <a:endParaRPr lang="en-US" sz="2343" dirty="0">
              <a:solidFill>
                <a:srgbClr val="FFFFFF"/>
              </a:solidFill>
              <a:latin typeface="Open Sans Bold"/>
            </a:endParaRPr>
          </a:p>
        </p:txBody>
      </p:sp>
      <p:sp>
        <p:nvSpPr>
          <p:cNvPr id="8" name="TextBox 8"/>
          <p:cNvSpPr txBox="1"/>
          <p:nvPr/>
        </p:nvSpPr>
        <p:spPr>
          <a:xfrm>
            <a:off x="560780" y="7419559"/>
            <a:ext cx="11448563" cy="389326"/>
          </a:xfrm>
          <a:prstGeom prst="rect">
            <a:avLst/>
          </a:prstGeom>
        </p:spPr>
        <p:txBody>
          <a:bodyPr lIns="0" tIns="0" rIns="0" bIns="0" rtlCol="0" anchor="t">
            <a:spAutoFit/>
          </a:bodyPr>
          <a:lstStyle/>
          <a:p>
            <a:pPr marL="506003" lvl="1" indent="-253002" algn="l">
              <a:lnSpc>
                <a:spcPts val="3281"/>
              </a:lnSpc>
              <a:buFont typeface="Arial"/>
              <a:buChar char="•"/>
            </a:pPr>
            <a:r>
              <a:rPr lang="en-US" sz="2343">
                <a:solidFill>
                  <a:srgbClr val="FFFFFF"/>
                </a:solidFill>
                <a:latin typeface="Open Sans Bold"/>
              </a:rPr>
              <a:t>Con la familia de la o el estudiante que realiza conductas de acoso escolar</a:t>
            </a:r>
          </a:p>
        </p:txBody>
      </p:sp>
      <p:sp>
        <p:nvSpPr>
          <p:cNvPr id="9" name="TextBox 9"/>
          <p:cNvSpPr txBox="1"/>
          <p:nvPr/>
        </p:nvSpPr>
        <p:spPr>
          <a:xfrm>
            <a:off x="560780" y="8006506"/>
            <a:ext cx="7006289" cy="394980"/>
          </a:xfrm>
          <a:prstGeom prst="rect">
            <a:avLst/>
          </a:prstGeom>
        </p:spPr>
        <p:txBody>
          <a:bodyPr wrap="square" lIns="0" tIns="0" rIns="0" bIns="0" rtlCol="0" anchor="t">
            <a:spAutoFit/>
          </a:bodyPr>
          <a:lstStyle/>
          <a:p>
            <a:pPr marL="506003" lvl="1" indent="-253002" algn="l">
              <a:lnSpc>
                <a:spcPts val="3281"/>
              </a:lnSpc>
              <a:buFont typeface="Arial"/>
              <a:buChar char="•"/>
            </a:pPr>
            <a:r>
              <a:rPr lang="en-US" sz="2343" dirty="0">
                <a:solidFill>
                  <a:srgbClr val="FFFFFF"/>
                </a:solidFill>
                <a:latin typeface="Open Sans Bold"/>
              </a:rPr>
              <a:t>Con </a:t>
            </a:r>
            <a:r>
              <a:rPr lang="en-US" sz="2343" dirty="0" err="1">
                <a:solidFill>
                  <a:srgbClr val="FFFFFF"/>
                </a:solidFill>
                <a:latin typeface="Open Sans Bold"/>
              </a:rPr>
              <a:t>el</a:t>
            </a:r>
            <a:r>
              <a:rPr lang="en-US" sz="2343" dirty="0">
                <a:solidFill>
                  <a:srgbClr val="FFFFFF"/>
                </a:solidFill>
                <a:latin typeface="Open Sans Bold"/>
              </a:rPr>
              <a:t> </a:t>
            </a:r>
            <a:r>
              <a:rPr lang="en-US" sz="2343" dirty="0" err="1">
                <a:solidFill>
                  <a:srgbClr val="FFFFFF"/>
                </a:solidFill>
                <a:latin typeface="Open Sans Bold"/>
              </a:rPr>
              <a:t>equipo</a:t>
            </a:r>
            <a:r>
              <a:rPr lang="en-US" sz="2343" dirty="0">
                <a:solidFill>
                  <a:srgbClr val="FFFFFF"/>
                </a:solidFill>
                <a:latin typeface="Open Sans Bold"/>
              </a:rPr>
              <a:t> </a:t>
            </a:r>
            <a:r>
              <a:rPr lang="en-US" sz="2343" dirty="0" err="1">
                <a:solidFill>
                  <a:srgbClr val="FFFFFF"/>
                </a:solidFill>
                <a:latin typeface="Open Sans Bold"/>
              </a:rPr>
              <a:t>docente</a:t>
            </a:r>
            <a:r>
              <a:rPr lang="en-US" sz="2343" dirty="0">
                <a:solidFill>
                  <a:srgbClr val="FFFFFF"/>
                </a:solidFill>
                <a:latin typeface="Open Sans Bold"/>
              </a:rPr>
              <a:t> y </a:t>
            </a:r>
            <a:r>
              <a:rPr lang="en-US" sz="2343" dirty="0" err="1">
                <a:solidFill>
                  <a:srgbClr val="FFFFFF"/>
                </a:solidFill>
                <a:latin typeface="Open Sans Bold"/>
              </a:rPr>
              <a:t>directivo</a:t>
            </a:r>
            <a:endParaRPr lang="en-US" sz="2343" dirty="0">
              <a:solidFill>
                <a:srgbClr val="FFFFFF"/>
              </a:solidFill>
              <a:latin typeface="Open Sans Bold"/>
            </a:endParaRPr>
          </a:p>
        </p:txBody>
      </p:sp>
      <p:sp>
        <p:nvSpPr>
          <p:cNvPr id="10" name="TextBox 10"/>
          <p:cNvSpPr txBox="1"/>
          <p:nvPr/>
        </p:nvSpPr>
        <p:spPr>
          <a:xfrm>
            <a:off x="560780" y="8651281"/>
            <a:ext cx="7006289" cy="389326"/>
          </a:xfrm>
          <a:prstGeom prst="rect">
            <a:avLst/>
          </a:prstGeom>
        </p:spPr>
        <p:txBody>
          <a:bodyPr lIns="0" tIns="0" rIns="0" bIns="0" rtlCol="0" anchor="t">
            <a:spAutoFit/>
          </a:bodyPr>
          <a:lstStyle/>
          <a:p>
            <a:pPr marL="506003" lvl="1" indent="-253002" algn="l">
              <a:lnSpc>
                <a:spcPts val="3281"/>
              </a:lnSpc>
              <a:buFont typeface="Arial"/>
              <a:buChar char="•"/>
            </a:pPr>
            <a:r>
              <a:rPr lang="en-US" sz="2343" dirty="0">
                <a:solidFill>
                  <a:srgbClr val="FFFFFF"/>
                </a:solidFill>
                <a:latin typeface="Open Sans Bold"/>
              </a:rPr>
              <a:t>Con </a:t>
            </a:r>
            <a:r>
              <a:rPr lang="en-US" sz="2343" dirty="0" err="1">
                <a:solidFill>
                  <a:srgbClr val="FFFFFF"/>
                </a:solidFill>
                <a:latin typeface="Open Sans Bold"/>
              </a:rPr>
              <a:t>los</a:t>
            </a:r>
            <a:r>
              <a:rPr lang="en-US" sz="2343" dirty="0">
                <a:solidFill>
                  <a:srgbClr val="FFFFFF"/>
                </a:solidFill>
                <a:latin typeface="Open Sans Bold"/>
              </a:rPr>
              <a:t> </a:t>
            </a:r>
            <a:r>
              <a:rPr lang="en-US" sz="2343" dirty="0" err="1">
                <a:solidFill>
                  <a:srgbClr val="FFFFFF"/>
                </a:solidFill>
                <a:latin typeface="Open Sans Bold"/>
              </a:rPr>
              <a:t>grupos</a:t>
            </a:r>
            <a:r>
              <a:rPr lang="en-US" sz="2343" dirty="0">
                <a:solidFill>
                  <a:srgbClr val="FFFFFF"/>
                </a:solidFill>
                <a:latin typeface="Open Sans Bold"/>
              </a:rPr>
              <a:t> de </a:t>
            </a:r>
            <a:r>
              <a:rPr lang="en-US" sz="2343" dirty="0" err="1">
                <a:solidFill>
                  <a:srgbClr val="FFFFFF"/>
                </a:solidFill>
                <a:latin typeface="Open Sans Bold"/>
              </a:rPr>
              <a:t>estudiantes</a:t>
            </a:r>
            <a:r>
              <a:rPr lang="en-US" sz="2343" dirty="0">
                <a:solidFill>
                  <a:srgbClr val="FFFFFF"/>
                </a:solidFill>
                <a:latin typeface="Open Sans Bold"/>
              </a:rPr>
              <a:t> </a:t>
            </a:r>
            <a:r>
              <a:rPr lang="en-US" sz="2343" dirty="0" err="1">
                <a:solidFill>
                  <a:srgbClr val="FFFFFF"/>
                </a:solidFill>
                <a:latin typeface="Open Sans Bold"/>
              </a:rPr>
              <a:t>espectadores</a:t>
            </a:r>
            <a:endParaRPr lang="en-US" sz="2343" dirty="0">
              <a:solidFill>
                <a:srgbClr val="FFFFFF"/>
              </a:solidFill>
              <a:latin typeface="Open Sans Bold"/>
            </a:endParaRPr>
          </a:p>
        </p:txBody>
      </p:sp>
      <p:sp>
        <p:nvSpPr>
          <p:cNvPr id="12" name="TextBox 12"/>
          <p:cNvSpPr txBox="1"/>
          <p:nvPr/>
        </p:nvSpPr>
        <p:spPr>
          <a:xfrm>
            <a:off x="3575963" y="3848271"/>
            <a:ext cx="11136075" cy="671356"/>
          </a:xfrm>
          <a:prstGeom prst="rect">
            <a:avLst/>
          </a:prstGeom>
        </p:spPr>
        <p:txBody>
          <a:bodyPr lIns="0" tIns="0" rIns="0" bIns="0" rtlCol="0" anchor="t">
            <a:spAutoFit/>
          </a:bodyPr>
          <a:lstStyle/>
          <a:p>
            <a:pPr algn="ctr">
              <a:lnSpc>
                <a:spcPts val="5521"/>
              </a:lnSpc>
            </a:pPr>
            <a:r>
              <a:rPr lang="en-US" sz="3943" dirty="0" err="1">
                <a:solidFill>
                  <a:srgbClr val="FFFFFF"/>
                </a:solidFill>
                <a:latin typeface="Open Sans Bold"/>
              </a:rPr>
              <a:t>Mecanismos</a:t>
            </a:r>
            <a:r>
              <a:rPr lang="en-US" sz="3943" dirty="0">
                <a:solidFill>
                  <a:srgbClr val="FFFFFF"/>
                </a:solidFill>
                <a:latin typeface="Open Sans Bold"/>
              </a:rPr>
              <a:t> de </a:t>
            </a:r>
            <a:r>
              <a:rPr lang="en-US" sz="3943" dirty="0" err="1">
                <a:solidFill>
                  <a:srgbClr val="FFFFFF"/>
                </a:solidFill>
                <a:latin typeface="Open Sans Bold"/>
              </a:rPr>
              <a:t>intervención</a:t>
            </a:r>
            <a:endParaRPr lang="en-US" sz="3943" dirty="0">
              <a:solidFill>
                <a:srgbClr val="FFFFFF"/>
              </a:solidFill>
              <a:latin typeface="Open Sans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TextBox 2"/>
          <p:cNvSpPr txBox="1"/>
          <p:nvPr/>
        </p:nvSpPr>
        <p:spPr>
          <a:xfrm>
            <a:off x="6485028" y="554904"/>
            <a:ext cx="9536389" cy="1751800"/>
          </a:xfrm>
          <a:prstGeom prst="rect">
            <a:avLst/>
          </a:prstGeom>
        </p:spPr>
        <p:txBody>
          <a:bodyPr lIns="0" tIns="0" rIns="0" bIns="0" rtlCol="0" anchor="t">
            <a:spAutoFit/>
          </a:bodyPr>
          <a:lstStyle/>
          <a:p>
            <a:pPr algn="ctr">
              <a:lnSpc>
                <a:spcPts val="6810"/>
              </a:lnSpc>
            </a:pPr>
            <a:r>
              <a:rPr lang="en-US" sz="6191" dirty="0" err="1">
                <a:solidFill>
                  <a:srgbClr val="FFFFFF"/>
                </a:solidFill>
                <a:latin typeface="Inter Bold"/>
              </a:rPr>
              <a:t>Acuerdos</a:t>
            </a:r>
            <a:r>
              <a:rPr lang="en-US" sz="6191" dirty="0">
                <a:solidFill>
                  <a:srgbClr val="FFFFFF"/>
                </a:solidFill>
                <a:latin typeface="Inter Bold"/>
              </a:rPr>
              <a:t> y </a:t>
            </a:r>
            <a:r>
              <a:rPr lang="en-US" sz="6191" dirty="0" err="1">
                <a:solidFill>
                  <a:srgbClr val="FFFFFF"/>
                </a:solidFill>
                <a:latin typeface="Inter Bold"/>
              </a:rPr>
              <a:t>compromisos</a:t>
            </a:r>
            <a:endParaRPr lang="en-US" sz="6191" dirty="0">
              <a:solidFill>
                <a:srgbClr val="FFFFFF"/>
              </a:solidFill>
              <a:latin typeface="Inter Bold"/>
            </a:endParaRPr>
          </a:p>
        </p:txBody>
      </p:sp>
      <p:grpSp>
        <p:nvGrpSpPr>
          <p:cNvPr id="3" name="Group 3"/>
          <p:cNvGrpSpPr/>
          <p:nvPr/>
        </p:nvGrpSpPr>
        <p:grpSpPr>
          <a:xfrm>
            <a:off x="4375805" y="2698502"/>
            <a:ext cx="13088240" cy="6934200"/>
            <a:chOff x="-32745" y="71371"/>
            <a:chExt cx="8493244" cy="4457571"/>
          </a:xfrm>
        </p:grpSpPr>
        <p:sp>
          <p:nvSpPr>
            <p:cNvPr id="4" name="Freeform 4"/>
            <p:cNvSpPr/>
            <p:nvPr/>
          </p:nvSpPr>
          <p:spPr>
            <a:xfrm>
              <a:off x="-32745" y="71371"/>
              <a:ext cx="8468445" cy="4457571"/>
            </a:xfrm>
            <a:custGeom>
              <a:avLst/>
              <a:gdLst/>
              <a:ahLst/>
              <a:cxnLst/>
              <a:rect l="l" t="t" r="r" b="b"/>
              <a:pathLst>
                <a:path w="8468445" h="4457571">
                  <a:moveTo>
                    <a:pt x="0" y="0"/>
                  </a:moveTo>
                  <a:lnTo>
                    <a:pt x="8468445" y="0"/>
                  </a:lnTo>
                  <a:lnTo>
                    <a:pt x="8468445" y="4457571"/>
                  </a:lnTo>
                  <a:lnTo>
                    <a:pt x="0" y="4457571"/>
                  </a:lnTo>
                  <a:lnTo>
                    <a:pt x="0" y="0"/>
                  </a:lnTo>
                  <a:close/>
                </a:path>
              </a:pathLst>
            </a:custGeom>
            <a:blipFill>
              <a:blip r:embed="rId2"/>
              <a:stretch>
                <a:fillRect/>
              </a:stretch>
            </a:blipFill>
          </p:spPr>
          <p:txBody>
            <a:bodyPr/>
            <a:lstStyle/>
            <a:p>
              <a:endParaRPr lang="es-ES" dirty="0"/>
            </a:p>
            <a:p>
              <a:endParaRPr lang="es-MX" dirty="0"/>
            </a:p>
            <a:p>
              <a:endParaRPr lang="es-MX" dirty="0"/>
            </a:p>
          </p:txBody>
        </p:sp>
        <p:sp>
          <p:nvSpPr>
            <p:cNvPr id="5" name="Freeform 5"/>
            <p:cNvSpPr/>
            <p:nvPr/>
          </p:nvSpPr>
          <p:spPr>
            <a:xfrm>
              <a:off x="456830" y="2630537"/>
              <a:ext cx="879146" cy="661047"/>
            </a:xfrm>
            <a:custGeom>
              <a:avLst/>
              <a:gdLst/>
              <a:ahLst/>
              <a:cxnLst/>
              <a:rect l="l" t="t" r="r" b="b"/>
              <a:pathLst>
                <a:path w="879146" h="358486">
                  <a:moveTo>
                    <a:pt x="0" y="0"/>
                  </a:moveTo>
                  <a:lnTo>
                    <a:pt x="879146" y="0"/>
                  </a:lnTo>
                  <a:lnTo>
                    <a:pt x="879146" y="358487"/>
                  </a:lnTo>
                  <a:lnTo>
                    <a:pt x="0" y="358487"/>
                  </a:lnTo>
                  <a:lnTo>
                    <a:pt x="0" y="0"/>
                  </a:lnTo>
                  <a:close/>
                </a:path>
              </a:pathLst>
            </a:custGeom>
            <a:blipFill>
              <a:blip r:embed="rId3"/>
              <a:stretch>
                <a:fillRect t="-81702" b="-81702"/>
              </a:stretch>
            </a:blipFill>
          </p:spPr>
          <p:txBody>
            <a:bodyPr/>
            <a:lstStyle/>
            <a:p>
              <a:endParaRPr lang="es-MX"/>
            </a:p>
          </p:txBody>
        </p:sp>
        <p:sp>
          <p:nvSpPr>
            <p:cNvPr id="6" name="Freeform 6"/>
            <p:cNvSpPr/>
            <p:nvPr/>
          </p:nvSpPr>
          <p:spPr>
            <a:xfrm>
              <a:off x="1817816" y="482841"/>
              <a:ext cx="6268835" cy="1190077"/>
            </a:xfrm>
            <a:custGeom>
              <a:avLst/>
              <a:gdLst/>
              <a:ahLst/>
              <a:cxnLst/>
              <a:rect l="l" t="t" r="r" b="b"/>
              <a:pathLst>
                <a:path w="6268835" h="1190077">
                  <a:moveTo>
                    <a:pt x="0" y="0"/>
                  </a:moveTo>
                  <a:lnTo>
                    <a:pt x="6268835" y="0"/>
                  </a:lnTo>
                  <a:lnTo>
                    <a:pt x="6268835" y="1190077"/>
                  </a:lnTo>
                  <a:lnTo>
                    <a:pt x="0" y="1190077"/>
                  </a:lnTo>
                  <a:lnTo>
                    <a:pt x="0" y="0"/>
                  </a:lnTo>
                  <a:close/>
                </a:path>
              </a:pathLst>
            </a:custGeom>
            <a:blipFill>
              <a:blip r:embed="rId4"/>
              <a:stretch>
                <a:fillRect l="-964" t="-124223" b="-119308"/>
              </a:stretch>
            </a:blipFill>
          </p:spPr>
          <p:txBody>
            <a:bodyPr/>
            <a:lstStyle/>
            <a:p>
              <a:endParaRPr lang="es-MX"/>
            </a:p>
          </p:txBody>
        </p:sp>
        <p:sp>
          <p:nvSpPr>
            <p:cNvPr id="7" name="Freeform 7"/>
            <p:cNvSpPr/>
            <p:nvPr/>
          </p:nvSpPr>
          <p:spPr>
            <a:xfrm>
              <a:off x="2516439" y="699109"/>
              <a:ext cx="200824" cy="1190077"/>
            </a:xfrm>
            <a:custGeom>
              <a:avLst/>
              <a:gdLst/>
              <a:ahLst/>
              <a:cxnLst/>
              <a:rect l="l" t="t" r="r" b="b"/>
              <a:pathLst>
                <a:path w="200824" h="1190077">
                  <a:moveTo>
                    <a:pt x="0" y="0"/>
                  </a:moveTo>
                  <a:lnTo>
                    <a:pt x="200824" y="0"/>
                  </a:lnTo>
                  <a:lnTo>
                    <a:pt x="200824" y="1190077"/>
                  </a:lnTo>
                  <a:lnTo>
                    <a:pt x="0" y="1190077"/>
                  </a:lnTo>
                  <a:lnTo>
                    <a:pt x="0" y="0"/>
                  </a:lnTo>
                  <a:close/>
                </a:path>
              </a:pathLst>
            </a:custGeom>
            <a:blipFill>
              <a:blip r:embed="rId4"/>
              <a:stretch>
                <a:fillRect l="-30099" t="-124223" r="-3021559" b="-119308"/>
              </a:stretch>
            </a:blipFill>
          </p:spPr>
          <p:txBody>
            <a:bodyPr/>
            <a:lstStyle/>
            <a:p>
              <a:endParaRPr lang="es-MX"/>
            </a:p>
          </p:txBody>
        </p:sp>
        <p:sp>
          <p:nvSpPr>
            <p:cNvPr id="8" name="Freeform 8"/>
            <p:cNvSpPr/>
            <p:nvPr/>
          </p:nvSpPr>
          <p:spPr>
            <a:xfrm>
              <a:off x="2117798" y="1889186"/>
              <a:ext cx="1532887" cy="821941"/>
            </a:xfrm>
            <a:custGeom>
              <a:avLst/>
              <a:gdLst/>
              <a:ahLst/>
              <a:cxnLst/>
              <a:rect l="l" t="t" r="r" b="b"/>
              <a:pathLst>
                <a:path w="1532887" h="821941">
                  <a:moveTo>
                    <a:pt x="0" y="0"/>
                  </a:moveTo>
                  <a:lnTo>
                    <a:pt x="1532886" y="0"/>
                  </a:lnTo>
                  <a:lnTo>
                    <a:pt x="1532886" y="821942"/>
                  </a:lnTo>
                  <a:lnTo>
                    <a:pt x="0" y="821942"/>
                  </a:lnTo>
                  <a:lnTo>
                    <a:pt x="0" y="0"/>
                  </a:lnTo>
                  <a:close/>
                </a:path>
              </a:pathLst>
            </a:custGeom>
            <a:blipFill>
              <a:blip r:embed="rId5"/>
              <a:stretch>
                <a:fillRect l="-2105" t="-57737" b="-21143"/>
              </a:stretch>
            </a:blipFill>
          </p:spPr>
          <p:txBody>
            <a:bodyPr/>
            <a:lstStyle/>
            <a:p>
              <a:endParaRPr lang="es-MX"/>
            </a:p>
          </p:txBody>
        </p:sp>
        <p:sp>
          <p:nvSpPr>
            <p:cNvPr id="9" name="Freeform 9"/>
            <p:cNvSpPr/>
            <p:nvPr/>
          </p:nvSpPr>
          <p:spPr>
            <a:xfrm>
              <a:off x="2038838" y="3124602"/>
              <a:ext cx="1275875" cy="1265693"/>
            </a:xfrm>
            <a:custGeom>
              <a:avLst/>
              <a:gdLst/>
              <a:ahLst/>
              <a:cxnLst/>
              <a:rect l="l" t="t" r="r" b="b"/>
              <a:pathLst>
                <a:path w="1033653" h="1079661">
                  <a:moveTo>
                    <a:pt x="0" y="0"/>
                  </a:moveTo>
                  <a:lnTo>
                    <a:pt x="1033653" y="0"/>
                  </a:lnTo>
                  <a:lnTo>
                    <a:pt x="1033653" y="1079661"/>
                  </a:lnTo>
                  <a:lnTo>
                    <a:pt x="0" y="1079661"/>
                  </a:lnTo>
                  <a:lnTo>
                    <a:pt x="0" y="0"/>
                  </a:lnTo>
                  <a:close/>
                </a:path>
              </a:pathLst>
            </a:custGeom>
            <a:blipFill>
              <a:blip r:embed="rId6"/>
              <a:stretch>
                <a:fillRect l="-3819" t="-35951" r="-4771"/>
              </a:stretch>
            </a:blipFill>
          </p:spPr>
          <p:txBody>
            <a:bodyPr/>
            <a:lstStyle/>
            <a:p>
              <a:endParaRPr lang="es-MX"/>
            </a:p>
          </p:txBody>
        </p:sp>
        <p:sp>
          <p:nvSpPr>
            <p:cNvPr id="10" name="TextBox 10"/>
            <p:cNvSpPr txBox="1"/>
            <p:nvPr/>
          </p:nvSpPr>
          <p:spPr>
            <a:xfrm>
              <a:off x="471595" y="2692078"/>
              <a:ext cx="864381" cy="359965"/>
            </a:xfrm>
            <a:prstGeom prst="rect">
              <a:avLst/>
            </a:prstGeom>
          </p:spPr>
          <p:txBody>
            <a:bodyPr lIns="0" tIns="0" rIns="0" bIns="0" rtlCol="0" anchor="t">
              <a:spAutoFit/>
            </a:bodyPr>
            <a:lstStyle/>
            <a:p>
              <a:pPr algn="ctr">
                <a:lnSpc>
                  <a:spcPts val="1397"/>
                </a:lnSpc>
              </a:pPr>
              <a:r>
                <a:rPr lang="en-US" sz="2000" dirty="0" err="1">
                  <a:solidFill>
                    <a:srgbClr val="000000"/>
                  </a:solidFill>
                  <a:latin typeface="Open Sans Bold"/>
                </a:rPr>
                <a:t>Inicio</a:t>
              </a:r>
              <a:endParaRPr lang="en-US" sz="2000" dirty="0">
                <a:solidFill>
                  <a:srgbClr val="000000"/>
                </a:solidFill>
                <a:latin typeface="Open Sans Bold"/>
              </a:endParaRPr>
            </a:p>
            <a:p>
              <a:pPr algn="ctr">
                <a:lnSpc>
                  <a:spcPts val="1397"/>
                </a:lnSpc>
              </a:pPr>
              <a:endParaRPr lang="en-US" sz="2000" dirty="0">
                <a:solidFill>
                  <a:srgbClr val="000000"/>
                </a:solidFill>
                <a:latin typeface="Open Sans Bold"/>
              </a:endParaRPr>
            </a:p>
            <a:p>
              <a:pPr algn="ctr">
                <a:lnSpc>
                  <a:spcPts val="1397"/>
                </a:lnSpc>
              </a:pPr>
              <a:r>
                <a:rPr lang="en-US" sz="2000" dirty="0">
                  <a:solidFill>
                    <a:srgbClr val="000000"/>
                  </a:solidFill>
                  <a:latin typeface="Open Sans Bold"/>
                </a:rPr>
                <a:t>Junio 2024</a:t>
              </a:r>
            </a:p>
          </p:txBody>
        </p:sp>
        <p:sp>
          <p:nvSpPr>
            <p:cNvPr id="11" name="TextBox 11"/>
            <p:cNvSpPr txBox="1"/>
            <p:nvPr/>
          </p:nvSpPr>
          <p:spPr>
            <a:xfrm>
              <a:off x="2214440" y="3336272"/>
              <a:ext cx="804822" cy="120648"/>
            </a:xfrm>
            <a:prstGeom prst="rect">
              <a:avLst/>
            </a:prstGeom>
          </p:spPr>
          <p:txBody>
            <a:bodyPr lIns="0" tIns="0" rIns="0" bIns="0" rtlCol="0" anchor="t">
              <a:spAutoFit/>
            </a:bodyPr>
            <a:lstStyle/>
            <a:p>
              <a:pPr algn="l">
                <a:lnSpc>
                  <a:spcPts val="1397"/>
                </a:lnSpc>
              </a:pPr>
              <a:r>
                <a:rPr lang="en-US" sz="1600" dirty="0">
                  <a:solidFill>
                    <a:srgbClr val="000000"/>
                  </a:solidFill>
                  <a:latin typeface="Open Sans Bold"/>
                </a:rPr>
                <a:t>Julio 2024</a:t>
              </a:r>
            </a:p>
          </p:txBody>
        </p:sp>
        <p:sp>
          <p:nvSpPr>
            <p:cNvPr id="12" name="TextBox 12"/>
            <p:cNvSpPr txBox="1"/>
            <p:nvPr/>
          </p:nvSpPr>
          <p:spPr>
            <a:xfrm>
              <a:off x="2038838" y="3542192"/>
              <a:ext cx="1275875" cy="672981"/>
            </a:xfrm>
            <a:prstGeom prst="rect">
              <a:avLst/>
            </a:prstGeom>
          </p:spPr>
          <p:txBody>
            <a:bodyPr wrap="square" lIns="0" tIns="0" rIns="0" bIns="0" rtlCol="0" anchor="t">
              <a:spAutoFit/>
            </a:bodyPr>
            <a:lstStyle/>
            <a:p>
              <a:pPr algn="l">
                <a:lnSpc>
                  <a:spcPts val="956"/>
                </a:lnSpc>
              </a:pPr>
              <a:r>
                <a:rPr lang="en-US" sz="1600" dirty="0" err="1">
                  <a:solidFill>
                    <a:srgbClr val="000000"/>
                  </a:solidFill>
                  <a:latin typeface="Open Sans Bold"/>
                </a:rPr>
                <a:t>Socializar</a:t>
              </a:r>
              <a:endParaRPr lang="en-US" sz="1600" dirty="0">
                <a:solidFill>
                  <a:srgbClr val="000000"/>
                </a:solidFill>
                <a:latin typeface="Open Sans Bold"/>
              </a:endParaRPr>
            </a:p>
            <a:p>
              <a:pPr algn="l">
                <a:lnSpc>
                  <a:spcPts val="956"/>
                </a:lnSpc>
              </a:pPr>
              <a:endParaRPr lang="en-US" sz="1600" dirty="0">
                <a:solidFill>
                  <a:srgbClr val="000000"/>
                </a:solidFill>
                <a:latin typeface="Open Sans Bold"/>
              </a:endParaRPr>
            </a:p>
            <a:p>
              <a:pPr algn="l">
                <a:lnSpc>
                  <a:spcPts val="956"/>
                </a:lnSpc>
              </a:pPr>
              <a:r>
                <a:rPr lang="en-US" sz="1600" dirty="0">
                  <a:solidFill>
                    <a:srgbClr val="000000"/>
                  </a:solidFill>
                  <a:latin typeface="Open Sans Bold"/>
                </a:rPr>
                <a:t> </a:t>
              </a:r>
              <a:r>
                <a:rPr lang="en-US" sz="1600" dirty="0" err="1">
                  <a:solidFill>
                    <a:srgbClr val="000000"/>
                  </a:solidFill>
                  <a:latin typeface="Open Sans Bold"/>
                </a:rPr>
                <a:t>información</a:t>
              </a:r>
              <a:endParaRPr lang="en-US" sz="1600" dirty="0">
                <a:solidFill>
                  <a:srgbClr val="000000"/>
                </a:solidFill>
                <a:latin typeface="Open Sans Bold"/>
              </a:endParaRPr>
            </a:p>
            <a:p>
              <a:pPr algn="l">
                <a:lnSpc>
                  <a:spcPts val="956"/>
                </a:lnSpc>
              </a:pPr>
              <a:endParaRPr lang="en-US" sz="1600" dirty="0">
                <a:solidFill>
                  <a:srgbClr val="000000"/>
                </a:solidFill>
                <a:latin typeface="Open Sans Bold"/>
              </a:endParaRPr>
            </a:p>
            <a:p>
              <a:pPr algn="l">
                <a:lnSpc>
                  <a:spcPts val="956"/>
                </a:lnSpc>
              </a:pPr>
              <a:r>
                <a:rPr lang="en-US" sz="1600" dirty="0">
                  <a:solidFill>
                    <a:srgbClr val="000000"/>
                  </a:solidFill>
                  <a:latin typeface="Open Sans Bold"/>
                </a:rPr>
                <a:t> con </a:t>
              </a:r>
              <a:r>
                <a:rPr lang="en-US" sz="1600" dirty="0" err="1">
                  <a:solidFill>
                    <a:srgbClr val="000000"/>
                  </a:solidFill>
                  <a:latin typeface="Open Sans Bold"/>
                </a:rPr>
                <a:t>el</a:t>
              </a:r>
              <a:r>
                <a:rPr lang="en-US" sz="1600" dirty="0">
                  <a:solidFill>
                    <a:srgbClr val="000000"/>
                  </a:solidFill>
                  <a:latin typeface="Open Sans Bold"/>
                </a:rPr>
                <a:t> resto</a:t>
              </a:r>
            </a:p>
            <a:p>
              <a:pPr algn="l">
                <a:lnSpc>
                  <a:spcPts val="956"/>
                </a:lnSpc>
              </a:pPr>
              <a:endParaRPr lang="en-US" sz="1600" dirty="0">
                <a:solidFill>
                  <a:srgbClr val="000000"/>
                </a:solidFill>
                <a:latin typeface="Open Sans Bold"/>
              </a:endParaRPr>
            </a:p>
            <a:p>
              <a:pPr algn="l">
                <a:lnSpc>
                  <a:spcPts val="956"/>
                </a:lnSpc>
              </a:pPr>
              <a:r>
                <a:rPr lang="en-US" sz="1600" dirty="0">
                  <a:solidFill>
                    <a:srgbClr val="000000"/>
                  </a:solidFill>
                  <a:latin typeface="Open Sans Bold"/>
                </a:rPr>
                <a:t> del personal escolar</a:t>
              </a:r>
            </a:p>
          </p:txBody>
        </p:sp>
        <p:sp>
          <p:nvSpPr>
            <p:cNvPr id="13" name="Freeform 13"/>
            <p:cNvSpPr/>
            <p:nvPr/>
          </p:nvSpPr>
          <p:spPr>
            <a:xfrm>
              <a:off x="3868397" y="3277480"/>
              <a:ext cx="1275875" cy="1079661"/>
            </a:xfrm>
            <a:custGeom>
              <a:avLst/>
              <a:gdLst/>
              <a:ahLst/>
              <a:cxnLst/>
              <a:rect l="l" t="t" r="r" b="b"/>
              <a:pathLst>
                <a:path w="1033653" h="1079661">
                  <a:moveTo>
                    <a:pt x="0" y="0"/>
                  </a:moveTo>
                  <a:lnTo>
                    <a:pt x="1033653" y="0"/>
                  </a:lnTo>
                  <a:lnTo>
                    <a:pt x="1033653" y="1079661"/>
                  </a:lnTo>
                  <a:lnTo>
                    <a:pt x="0" y="1079661"/>
                  </a:lnTo>
                  <a:lnTo>
                    <a:pt x="0" y="0"/>
                  </a:lnTo>
                  <a:close/>
                </a:path>
              </a:pathLst>
            </a:custGeom>
            <a:blipFill>
              <a:blip r:embed="rId6"/>
              <a:stretch>
                <a:fillRect l="-3819" t="-35951" r="-4771"/>
              </a:stretch>
            </a:blipFill>
          </p:spPr>
          <p:txBody>
            <a:bodyPr/>
            <a:lstStyle/>
            <a:p>
              <a:endParaRPr lang="es-MX"/>
            </a:p>
          </p:txBody>
        </p:sp>
        <p:sp>
          <p:nvSpPr>
            <p:cNvPr id="14" name="TextBox 14"/>
            <p:cNvSpPr txBox="1"/>
            <p:nvPr/>
          </p:nvSpPr>
          <p:spPr>
            <a:xfrm>
              <a:off x="4032560" y="3336272"/>
              <a:ext cx="1124496" cy="100533"/>
            </a:xfrm>
            <a:prstGeom prst="rect">
              <a:avLst/>
            </a:prstGeom>
          </p:spPr>
          <p:txBody>
            <a:bodyPr wrap="square" lIns="0" tIns="0" rIns="0" bIns="0" rtlCol="0" anchor="t">
              <a:spAutoFit/>
            </a:bodyPr>
            <a:lstStyle/>
            <a:p>
              <a:pPr algn="l">
                <a:lnSpc>
                  <a:spcPts val="1327"/>
                </a:lnSpc>
              </a:pPr>
              <a:r>
                <a:rPr lang="en-US" sz="947" dirty="0">
                  <a:solidFill>
                    <a:srgbClr val="000000"/>
                  </a:solidFill>
                  <a:latin typeface="Open Sans Bold"/>
                </a:rPr>
                <a:t>Agosto 2024</a:t>
              </a:r>
            </a:p>
          </p:txBody>
        </p:sp>
        <p:sp>
          <p:nvSpPr>
            <p:cNvPr id="15" name="TextBox 15"/>
            <p:cNvSpPr txBox="1"/>
            <p:nvPr/>
          </p:nvSpPr>
          <p:spPr>
            <a:xfrm>
              <a:off x="4008450" y="3559987"/>
              <a:ext cx="995770" cy="594788"/>
            </a:xfrm>
            <a:prstGeom prst="rect">
              <a:avLst/>
            </a:prstGeom>
          </p:spPr>
          <p:txBody>
            <a:bodyPr lIns="0" tIns="0" rIns="0" bIns="0" rtlCol="0" anchor="t">
              <a:spAutoFit/>
            </a:bodyPr>
            <a:lstStyle/>
            <a:p>
              <a:pPr algn="l">
                <a:lnSpc>
                  <a:spcPts val="958"/>
                </a:lnSpc>
              </a:pPr>
              <a:r>
                <a:rPr lang="en-US" dirty="0" err="1">
                  <a:solidFill>
                    <a:srgbClr val="000000"/>
                  </a:solidFill>
                  <a:latin typeface="Open Sans Bold"/>
                </a:rPr>
                <a:t>Ajustes</a:t>
              </a:r>
              <a:r>
                <a:rPr lang="en-US" dirty="0">
                  <a:solidFill>
                    <a:srgbClr val="000000"/>
                  </a:solidFill>
                  <a:latin typeface="Open Sans Bold"/>
                </a:rPr>
                <a:t> al</a:t>
              </a:r>
            </a:p>
            <a:p>
              <a:pPr algn="l">
                <a:lnSpc>
                  <a:spcPts val="958"/>
                </a:lnSpc>
              </a:pPr>
              <a:r>
                <a:rPr lang="en-US" dirty="0">
                  <a:solidFill>
                    <a:srgbClr val="000000"/>
                  </a:solidFill>
                  <a:latin typeface="Open Sans Bold"/>
                </a:rPr>
                <a:t> </a:t>
              </a:r>
            </a:p>
            <a:p>
              <a:pPr algn="l">
                <a:lnSpc>
                  <a:spcPts val="958"/>
                </a:lnSpc>
              </a:pPr>
              <a:r>
                <a:rPr lang="en-US" dirty="0">
                  <a:solidFill>
                    <a:srgbClr val="000000"/>
                  </a:solidFill>
                  <a:latin typeface="Open Sans Bold"/>
                </a:rPr>
                <a:t>PEMC </a:t>
              </a:r>
              <a:r>
                <a:rPr lang="en-US" dirty="0" err="1">
                  <a:solidFill>
                    <a:srgbClr val="000000"/>
                  </a:solidFill>
                  <a:latin typeface="Open Sans Bold"/>
                </a:rPr>
                <a:t>sobre</a:t>
              </a:r>
              <a:endParaRPr lang="en-US" dirty="0">
                <a:solidFill>
                  <a:srgbClr val="000000"/>
                </a:solidFill>
                <a:latin typeface="Open Sans Bold"/>
              </a:endParaRPr>
            </a:p>
            <a:p>
              <a:pPr algn="l">
                <a:lnSpc>
                  <a:spcPts val="958"/>
                </a:lnSpc>
              </a:pPr>
              <a:endParaRPr lang="en-US" dirty="0">
                <a:solidFill>
                  <a:srgbClr val="000000"/>
                </a:solidFill>
                <a:latin typeface="Open Sans Bold"/>
              </a:endParaRPr>
            </a:p>
            <a:p>
              <a:pPr algn="l">
                <a:lnSpc>
                  <a:spcPts val="958"/>
                </a:lnSpc>
              </a:pPr>
              <a:r>
                <a:rPr lang="en-US" dirty="0">
                  <a:solidFill>
                    <a:srgbClr val="000000"/>
                  </a:solidFill>
                  <a:latin typeface="Open Sans Bold"/>
                </a:rPr>
                <a:t> </a:t>
              </a:r>
              <a:r>
                <a:rPr lang="en-US" dirty="0" err="1">
                  <a:solidFill>
                    <a:srgbClr val="000000"/>
                  </a:solidFill>
                  <a:latin typeface="Open Sans Bold"/>
                </a:rPr>
                <a:t>temática</a:t>
              </a:r>
              <a:r>
                <a:rPr lang="en-US" dirty="0">
                  <a:solidFill>
                    <a:srgbClr val="000000"/>
                  </a:solidFill>
                  <a:latin typeface="Open Sans Bold"/>
                </a:rPr>
                <a:t> de</a:t>
              </a:r>
            </a:p>
            <a:p>
              <a:pPr algn="l">
                <a:lnSpc>
                  <a:spcPts val="958"/>
                </a:lnSpc>
              </a:pPr>
              <a:endParaRPr lang="en-US" dirty="0">
                <a:solidFill>
                  <a:srgbClr val="000000"/>
                </a:solidFill>
                <a:latin typeface="Open Sans Bold"/>
              </a:endParaRPr>
            </a:p>
            <a:p>
              <a:pPr algn="l">
                <a:lnSpc>
                  <a:spcPts val="958"/>
                </a:lnSpc>
              </a:pPr>
              <a:r>
                <a:rPr lang="en-US" dirty="0">
                  <a:solidFill>
                    <a:srgbClr val="000000"/>
                  </a:solidFill>
                  <a:latin typeface="Open Sans Bold"/>
                </a:rPr>
                <a:t> </a:t>
              </a:r>
              <a:r>
                <a:rPr lang="en-US" sz="1400" dirty="0" err="1">
                  <a:solidFill>
                    <a:srgbClr val="000000"/>
                  </a:solidFill>
                  <a:latin typeface="Open Sans Bold"/>
                </a:rPr>
                <a:t>cultura</a:t>
              </a:r>
              <a:r>
                <a:rPr lang="en-US" sz="1400" dirty="0">
                  <a:solidFill>
                    <a:srgbClr val="000000"/>
                  </a:solidFill>
                  <a:latin typeface="Open Sans Bold"/>
                </a:rPr>
                <a:t> de </a:t>
              </a:r>
              <a:r>
                <a:rPr lang="en-US" sz="1400" dirty="0" err="1">
                  <a:solidFill>
                    <a:srgbClr val="000000"/>
                  </a:solidFill>
                  <a:latin typeface="Open Sans Bold"/>
                </a:rPr>
                <a:t>paz</a:t>
              </a:r>
              <a:endParaRPr lang="en-US" sz="1400" dirty="0">
                <a:solidFill>
                  <a:srgbClr val="000000"/>
                </a:solidFill>
                <a:latin typeface="Open Sans Bold"/>
              </a:endParaRPr>
            </a:p>
          </p:txBody>
        </p:sp>
        <p:sp>
          <p:nvSpPr>
            <p:cNvPr id="16" name="TextBox 16"/>
            <p:cNvSpPr txBox="1"/>
            <p:nvPr/>
          </p:nvSpPr>
          <p:spPr>
            <a:xfrm>
              <a:off x="2184303" y="1966975"/>
              <a:ext cx="1404295" cy="120648"/>
            </a:xfrm>
            <a:prstGeom prst="rect">
              <a:avLst/>
            </a:prstGeom>
          </p:spPr>
          <p:txBody>
            <a:bodyPr lIns="0" tIns="0" rIns="0" bIns="0" rtlCol="0" anchor="t">
              <a:spAutoFit/>
            </a:bodyPr>
            <a:lstStyle/>
            <a:p>
              <a:pPr algn="l">
                <a:lnSpc>
                  <a:spcPts val="1397"/>
                </a:lnSpc>
              </a:pPr>
              <a:r>
                <a:rPr lang="en-US" sz="1600" dirty="0" err="1">
                  <a:solidFill>
                    <a:srgbClr val="000000"/>
                  </a:solidFill>
                  <a:latin typeface="Open Sans Bold"/>
                </a:rPr>
                <a:t>Septiembre</a:t>
              </a:r>
              <a:r>
                <a:rPr lang="en-US" sz="1600" dirty="0">
                  <a:solidFill>
                    <a:srgbClr val="000000"/>
                  </a:solidFill>
                  <a:latin typeface="Open Sans Bold"/>
                </a:rPr>
                <a:t> 2024</a:t>
              </a:r>
            </a:p>
          </p:txBody>
        </p:sp>
        <p:sp>
          <p:nvSpPr>
            <p:cNvPr id="17" name="TextBox 17"/>
            <p:cNvSpPr txBox="1"/>
            <p:nvPr/>
          </p:nvSpPr>
          <p:spPr>
            <a:xfrm>
              <a:off x="2199862" y="2228785"/>
              <a:ext cx="1364420" cy="395001"/>
            </a:xfrm>
            <a:prstGeom prst="rect">
              <a:avLst/>
            </a:prstGeom>
          </p:spPr>
          <p:txBody>
            <a:bodyPr lIns="0" tIns="0" rIns="0" bIns="0" rtlCol="0" anchor="t">
              <a:spAutoFit/>
            </a:bodyPr>
            <a:lstStyle/>
            <a:p>
              <a:pPr algn="l">
                <a:lnSpc>
                  <a:spcPts val="947"/>
                </a:lnSpc>
              </a:pPr>
              <a:r>
                <a:rPr lang="en-US" sz="2000" dirty="0" err="1">
                  <a:solidFill>
                    <a:srgbClr val="000000"/>
                  </a:solidFill>
                  <a:latin typeface="Open Sans Bold"/>
                </a:rPr>
                <a:t>Inicio</a:t>
              </a:r>
              <a:r>
                <a:rPr lang="en-US" sz="2000" dirty="0">
                  <a:solidFill>
                    <a:srgbClr val="000000"/>
                  </a:solidFill>
                  <a:latin typeface="Open Sans Bold"/>
                </a:rPr>
                <a:t> de</a:t>
              </a:r>
            </a:p>
            <a:p>
              <a:pPr algn="l">
                <a:lnSpc>
                  <a:spcPts val="947"/>
                </a:lnSpc>
              </a:pPr>
              <a:endParaRPr lang="en-US" sz="2000" dirty="0">
                <a:solidFill>
                  <a:srgbClr val="000000"/>
                </a:solidFill>
                <a:latin typeface="Open Sans Bold"/>
              </a:endParaRPr>
            </a:p>
            <a:p>
              <a:pPr algn="l">
                <a:lnSpc>
                  <a:spcPts val="947"/>
                </a:lnSpc>
              </a:pPr>
              <a:r>
                <a:rPr lang="en-US" sz="2000" dirty="0">
                  <a:solidFill>
                    <a:srgbClr val="000000"/>
                  </a:solidFill>
                  <a:latin typeface="Open Sans Bold"/>
                </a:rPr>
                <a:t> </a:t>
              </a:r>
              <a:r>
                <a:rPr lang="en-US" sz="2000" dirty="0" err="1">
                  <a:solidFill>
                    <a:srgbClr val="000000"/>
                  </a:solidFill>
                  <a:latin typeface="Open Sans Bold"/>
                </a:rPr>
                <a:t>actividades</a:t>
              </a:r>
              <a:endParaRPr lang="en-US" sz="2000" dirty="0">
                <a:solidFill>
                  <a:srgbClr val="000000"/>
                </a:solidFill>
                <a:latin typeface="Open Sans Bold"/>
              </a:endParaRPr>
            </a:p>
            <a:p>
              <a:pPr algn="l">
                <a:lnSpc>
                  <a:spcPts val="947"/>
                </a:lnSpc>
              </a:pPr>
              <a:endParaRPr lang="en-US" sz="2000" dirty="0">
                <a:solidFill>
                  <a:srgbClr val="000000"/>
                </a:solidFill>
                <a:latin typeface="Open Sans Bold"/>
              </a:endParaRPr>
            </a:p>
            <a:p>
              <a:pPr algn="l">
                <a:lnSpc>
                  <a:spcPts val="947"/>
                </a:lnSpc>
              </a:pPr>
              <a:r>
                <a:rPr lang="en-US" sz="2000" dirty="0">
                  <a:solidFill>
                    <a:srgbClr val="000000"/>
                  </a:solidFill>
                  <a:latin typeface="Open Sans Bold"/>
                </a:rPr>
                <a:t> </a:t>
              </a:r>
              <a:r>
                <a:rPr lang="en-US" sz="2000" dirty="0" err="1">
                  <a:solidFill>
                    <a:srgbClr val="000000"/>
                  </a:solidFill>
                  <a:latin typeface="Open Sans Bold"/>
                </a:rPr>
                <a:t>escolares</a:t>
              </a:r>
              <a:endParaRPr lang="en-US" sz="2000" dirty="0">
                <a:solidFill>
                  <a:srgbClr val="000000"/>
                </a:solidFill>
                <a:latin typeface="Open Sans Bold"/>
              </a:endParaRPr>
            </a:p>
          </p:txBody>
        </p:sp>
        <p:sp>
          <p:nvSpPr>
            <p:cNvPr id="18" name="Freeform 18"/>
            <p:cNvSpPr/>
            <p:nvPr/>
          </p:nvSpPr>
          <p:spPr>
            <a:xfrm>
              <a:off x="4077232" y="1095595"/>
              <a:ext cx="2254032" cy="1615532"/>
            </a:xfrm>
            <a:custGeom>
              <a:avLst/>
              <a:gdLst/>
              <a:ahLst/>
              <a:cxnLst/>
              <a:rect l="l" t="t" r="r" b="b"/>
              <a:pathLst>
                <a:path w="2254032" h="821941">
                  <a:moveTo>
                    <a:pt x="0" y="0"/>
                  </a:moveTo>
                  <a:lnTo>
                    <a:pt x="2254032" y="0"/>
                  </a:lnTo>
                  <a:lnTo>
                    <a:pt x="2254032" y="821942"/>
                  </a:lnTo>
                  <a:lnTo>
                    <a:pt x="0" y="821942"/>
                  </a:lnTo>
                  <a:lnTo>
                    <a:pt x="0" y="0"/>
                  </a:lnTo>
                  <a:close/>
                </a:path>
              </a:pathLst>
            </a:custGeom>
            <a:blipFill>
              <a:blip r:embed="rId5"/>
              <a:stretch>
                <a:fillRect l="-2105" t="-108423" b="-54613"/>
              </a:stretch>
            </a:blipFill>
          </p:spPr>
          <p:txBody>
            <a:bodyPr/>
            <a:lstStyle/>
            <a:p>
              <a:endParaRPr lang="es-MX"/>
            </a:p>
          </p:txBody>
        </p:sp>
        <p:sp>
          <p:nvSpPr>
            <p:cNvPr id="19" name="TextBox 19"/>
            <p:cNvSpPr txBox="1"/>
            <p:nvPr/>
          </p:nvSpPr>
          <p:spPr>
            <a:xfrm>
              <a:off x="4184949" y="1341454"/>
              <a:ext cx="2146315" cy="120648"/>
            </a:xfrm>
            <a:prstGeom prst="rect">
              <a:avLst/>
            </a:prstGeom>
          </p:spPr>
          <p:txBody>
            <a:bodyPr wrap="square" lIns="0" tIns="0" rIns="0" bIns="0" rtlCol="0" anchor="t">
              <a:spAutoFit/>
            </a:bodyPr>
            <a:lstStyle/>
            <a:p>
              <a:pPr algn="l">
                <a:lnSpc>
                  <a:spcPts val="1397"/>
                </a:lnSpc>
              </a:pPr>
              <a:r>
                <a:rPr lang="en-US" sz="1600" dirty="0" err="1">
                  <a:solidFill>
                    <a:srgbClr val="000000"/>
                  </a:solidFill>
                  <a:latin typeface="Open Sans Bold"/>
                </a:rPr>
                <a:t>Octubre-Diciembre</a:t>
              </a:r>
              <a:r>
                <a:rPr lang="en-US" sz="1600" dirty="0">
                  <a:solidFill>
                    <a:srgbClr val="000000"/>
                  </a:solidFill>
                  <a:latin typeface="Open Sans Bold"/>
                </a:rPr>
                <a:t> 2024</a:t>
              </a:r>
            </a:p>
          </p:txBody>
        </p:sp>
        <p:sp>
          <p:nvSpPr>
            <p:cNvPr id="20" name="TextBox 20"/>
            <p:cNvSpPr txBox="1"/>
            <p:nvPr/>
          </p:nvSpPr>
          <p:spPr>
            <a:xfrm>
              <a:off x="4184949" y="1861104"/>
              <a:ext cx="2456953" cy="835919"/>
            </a:xfrm>
            <a:prstGeom prst="rect">
              <a:avLst/>
            </a:prstGeom>
          </p:spPr>
          <p:txBody>
            <a:bodyPr wrap="square" lIns="0" tIns="0" rIns="0" bIns="0" rtlCol="0" anchor="t">
              <a:spAutoFit/>
            </a:bodyPr>
            <a:lstStyle/>
            <a:p>
              <a:pPr algn="l">
                <a:lnSpc>
                  <a:spcPts val="930"/>
                </a:lnSpc>
              </a:pPr>
              <a:r>
                <a:rPr lang="en-US" dirty="0" err="1">
                  <a:solidFill>
                    <a:srgbClr val="000000"/>
                  </a:solidFill>
                  <a:latin typeface="Open Sans Bold"/>
                </a:rPr>
                <a:t>Planeación</a:t>
              </a:r>
              <a:r>
                <a:rPr lang="en-US" dirty="0">
                  <a:solidFill>
                    <a:srgbClr val="000000"/>
                  </a:solidFill>
                  <a:latin typeface="Open Sans Bold"/>
                </a:rPr>
                <a:t> de </a:t>
              </a:r>
              <a:r>
                <a:rPr lang="en-US" dirty="0" err="1">
                  <a:solidFill>
                    <a:srgbClr val="000000"/>
                  </a:solidFill>
                  <a:latin typeface="Open Sans Bold"/>
                </a:rPr>
                <a:t>actividades</a:t>
              </a:r>
              <a:endParaRPr lang="en-US" dirty="0">
                <a:solidFill>
                  <a:srgbClr val="000000"/>
                </a:solidFill>
                <a:latin typeface="Open Sans Bold"/>
              </a:endParaRPr>
            </a:p>
            <a:p>
              <a:pPr algn="l">
                <a:lnSpc>
                  <a:spcPts val="930"/>
                </a:lnSpc>
              </a:pPr>
              <a:endParaRPr lang="en-US" dirty="0">
                <a:solidFill>
                  <a:srgbClr val="000000"/>
                </a:solidFill>
                <a:latin typeface="Open Sans Bold"/>
              </a:endParaRPr>
            </a:p>
            <a:p>
              <a:pPr algn="l">
                <a:lnSpc>
                  <a:spcPts val="930"/>
                </a:lnSpc>
              </a:pPr>
              <a:endParaRPr lang="en-US" dirty="0">
                <a:solidFill>
                  <a:srgbClr val="000000"/>
                </a:solidFill>
                <a:latin typeface="Open Sans Bold"/>
              </a:endParaRPr>
            </a:p>
            <a:p>
              <a:pPr algn="l">
                <a:lnSpc>
                  <a:spcPts val="930"/>
                </a:lnSpc>
              </a:pPr>
              <a:r>
                <a:rPr lang="en-US" dirty="0">
                  <a:solidFill>
                    <a:srgbClr val="000000"/>
                  </a:solidFill>
                  <a:latin typeface="Open Sans Bold"/>
                </a:rPr>
                <a:t> </a:t>
              </a:r>
              <a:r>
                <a:rPr lang="en-US" dirty="0" err="1">
                  <a:solidFill>
                    <a:srgbClr val="000000"/>
                  </a:solidFill>
                  <a:latin typeface="Open Sans Bold"/>
                </a:rPr>
                <a:t>mensuales</a:t>
              </a:r>
              <a:r>
                <a:rPr lang="en-US" dirty="0">
                  <a:solidFill>
                    <a:srgbClr val="000000"/>
                  </a:solidFill>
                  <a:latin typeface="Open Sans Bold"/>
                </a:rPr>
                <a:t> con </a:t>
              </a:r>
              <a:r>
                <a:rPr lang="en-US" dirty="0" err="1">
                  <a:solidFill>
                    <a:srgbClr val="000000"/>
                  </a:solidFill>
                  <a:latin typeface="Open Sans Bold"/>
                </a:rPr>
                <a:t>impacto</a:t>
              </a:r>
              <a:endParaRPr lang="en-US" dirty="0">
                <a:solidFill>
                  <a:srgbClr val="000000"/>
                </a:solidFill>
                <a:latin typeface="Open Sans Bold"/>
              </a:endParaRPr>
            </a:p>
            <a:p>
              <a:pPr algn="l">
                <a:lnSpc>
                  <a:spcPts val="930"/>
                </a:lnSpc>
              </a:pPr>
              <a:endParaRPr lang="en-US" dirty="0">
                <a:solidFill>
                  <a:srgbClr val="000000"/>
                </a:solidFill>
                <a:latin typeface="Open Sans Bold"/>
              </a:endParaRPr>
            </a:p>
            <a:p>
              <a:pPr algn="l">
                <a:lnSpc>
                  <a:spcPts val="930"/>
                </a:lnSpc>
              </a:pPr>
              <a:endParaRPr lang="en-US" dirty="0">
                <a:solidFill>
                  <a:srgbClr val="000000"/>
                </a:solidFill>
                <a:latin typeface="Open Sans Bold"/>
              </a:endParaRPr>
            </a:p>
            <a:p>
              <a:pPr algn="l">
                <a:lnSpc>
                  <a:spcPts val="930"/>
                </a:lnSpc>
              </a:pPr>
              <a:endParaRPr lang="en-US" dirty="0">
                <a:solidFill>
                  <a:srgbClr val="000000"/>
                </a:solidFill>
                <a:latin typeface="Open Sans Bold"/>
              </a:endParaRPr>
            </a:p>
            <a:p>
              <a:pPr algn="l">
                <a:lnSpc>
                  <a:spcPts val="930"/>
                </a:lnSpc>
              </a:pPr>
              <a:r>
                <a:rPr lang="en-US" dirty="0">
                  <a:solidFill>
                    <a:srgbClr val="000000"/>
                  </a:solidFill>
                  <a:latin typeface="Open Sans Bold"/>
                </a:rPr>
                <a:t> </a:t>
              </a:r>
              <a:r>
                <a:rPr lang="en-US" dirty="0" err="1">
                  <a:solidFill>
                    <a:srgbClr val="000000"/>
                  </a:solidFill>
                  <a:latin typeface="Open Sans Bold"/>
                </a:rPr>
                <a:t>comunitario</a:t>
              </a:r>
              <a:endParaRPr lang="en-US" dirty="0">
                <a:solidFill>
                  <a:srgbClr val="000000"/>
                </a:solidFill>
                <a:latin typeface="Open Sans Bold"/>
              </a:endParaRPr>
            </a:p>
            <a:p>
              <a:pPr algn="l">
                <a:lnSpc>
                  <a:spcPts val="930"/>
                </a:lnSpc>
              </a:pPr>
              <a:endParaRPr lang="en-US" dirty="0">
                <a:solidFill>
                  <a:srgbClr val="000000"/>
                </a:solidFill>
                <a:latin typeface="Open Sans Bold"/>
              </a:endParaRPr>
            </a:p>
            <a:p>
              <a:pPr algn="l">
                <a:lnSpc>
                  <a:spcPts val="930"/>
                </a:lnSpc>
              </a:pPr>
              <a:endParaRPr lang="en-US" dirty="0">
                <a:solidFill>
                  <a:srgbClr val="000000"/>
                </a:solidFill>
                <a:latin typeface="Open Sans Bold"/>
              </a:endParaRPr>
            </a:p>
            <a:p>
              <a:pPr algn="l">
                <a:lnSpc>
                  <a:spcPts val="930"/>
                </a:lnSpc>
              </a:pPr>
              <a:endParaRPr lang="en-US" dirty="0">
                <a:solidFill>
                  <a:srgbClr val="000000"/>
                </a:solidFill>
                <a:latin typeface="Open Sans Bold"/>
              </a:endParaRPr>
            </a:p>
          </p:txBody>
        </p:sp>
        <p:sp>
          <p:nvSpPr>
            <p:cNvPr id="21" name="TextBox 21"/>
            <p:cNvSpPr txBox="1"/>
            <p:nvPr/>
          </p:nvSpPr>
          <p:spPr>
            <a:xfrm>
              <a:off x="7945" y="294655"/>
              <a:ext cx="8452554" cy="800940"/>
            </a:xfrm>
            <a:prstGeom prst="rect">
              <a:avLst/>
            </a:prstGeom>
          </p:spPr>
          <p:txBody>
            <a:bodyPr lIns="0" tIns="0" rIns="0" bIns="0" rtlCol="0" anchor="t">
              <a:spAutoFit/>
            </a:bodyPr>
            <a:lstStyle/>
            <a:p>
              <a:pPr algn="ctr">
                <a:lnSpc>
                  <a:spcPts val="4527"/>
                </a:lnSpc>
              </a:pPr>
              <a:r>
                <a:rPr lang="en-US" sz="4115" dirty="0">
                  <a:solidFill>
                    <a:srgbClr val="201E1E"/>
                  </a:solidFill>
                  <a:latin typeface="Inter Bold"/>
                </a:rPr>
                <a:t>Ruta crítica</a:t>
              </a:r>
            </a:p>
          </p:txBody>
        </p:sp>
      </p:grpSp>
      <p:sp>
        <p:nvSpPr>
          <p:cNvPr id="22" name="Rectángulo 21">
            <a:extLst>
              <a:ext uri="{FF2B5EF4-FFF2-40B4-BE49-F238E27FC236}">
                <a16:creationId xmlns:a16="http://schemas.microsoft.com/office/drawing/2014/main" id="{CBA41A02-BDAE-4FE4-A6CC-2E63849C264C}"/>
              </a:ext>
            </a:extLst>
          </p:cNvPr>
          <p:cNvSpPr/>
          <p:nvPr/>
        </p:nvSpPr>
        <p:spPr>
          <a:xfrm>
            <a:off x="543483" y="382004"/>
            <a:ext cx="3475020" cy="9522992"/>
          </a:xfrm>
          <a:prstGeom prst="rect">
            <a:avLst/>
          </a:prstGeom>
        </p:spPr>
        <p:txBody>
          <a:bodyPr wrap="square">
            <a:spAutoFit/>
          </a:bodyPr>
          <a:lstStyle/>
          <a:p>
            <a:pPr algn="ctr">
              <a:lnSpc>
                <a:spcPct val="107000"/>
              </a:lnSpc>
              <a:spcBef>
                <a:spcPts val="1200"/>
              </a:spcBef>
              <a:spcAft>
                <a:spcPts val="0"/>
              </a:spcAft>
            </a:pPr>
            <a:r>
              <a:rPr lang="es-MX" sz="2800" b="1" kern="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ACTIVIDADES SUGERIDAS</a:t>
            </a:r>
          </a:p>
          <a:p>
            <a:pPr algn="ctr">
              <a:lnSpc>
                <a:spcPct val="107000"/>
              </a:lnSpc>
              <a:spcAft>
                <a:spcPts val="800"/>
              </a:spcAft>
            </a:pPr>
            <a:r>
              <a:rPr lang="es-MX"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Asertividad</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Resiliencia</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Empatía</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Reconocer mis emociones</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Relaciones inclusivas y pacíficas</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Rechazo a la discriminación</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Trabajo colaborativo</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Acuerdos de convivencia</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Cultura de paz</a:t>
            </a:r>
          </a:p>
          <a:p>
            <a:pPr marL="342900" lvl="0" indent="-342900">
              <a:spcAft>
                <a:spcPts val="0"/>
              </a:spcAft>
              <a:buFont typeface="+mj-lt"/>
              <a:buAutoNum type="arabicPeriod"/>
            </a:pPr>
            <a:r>
              <a:rPr lang="es-MX" sz="3200" b="1" kern="1400" spc="-50"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Ciudadanía digital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5858"/>
        </a:solidFill>
        <a:effectLst/>
      </p:bgPr>
    </p:bg>
    <p:spTree>
      <p:nvGrpSpPr>
        <p:cNvPr id="1" name=""/>
        <p:cNvGrpSpPr/>
        <p:nvPr/>
      </p:nvGrpSpPr>
      <p:grpSpPr>
        <a:xfrm>
          <a:off x="0" y="0"/>
          <a:ext cx="0" cy="0"/>
          <a:chOff x="0" y="0"/>
          <a:chExt cx="0" cy="0"/>
        </a:xfrm>
      </p:grpSpPr>
      <p:sp>
        <p:nvSpPr>
          <p:cNvPr id="2" name="Freeform 2"/>
          <p:cNvSpPr/>
          <p:nvPr/>
        </p:nvSpPr>
        <p:spPr>
          <a:xfrm>
            <a:off x="4476530" y="3163791"/>
            <a:ext cx="9334940" cy="5162037"/>
          </a:xfrm>
          <a:custGeom>
            <a:avLst/>
            <a:gdLst/>
            <a:ahLst/>
            <a:cxnLst/>
            <a:rect l="l" t="t" r="r" b="b"/>
            <a:pathLst>
              <a:path w="9334940" h="5162037">
                <a:moveTo>
                  <a:pt x="0" y="0"/>
                </a:moveTo>
                <a:lnTo>
                  <a:pt x="9334940" y="0"/>
                </a:lnTo>
                <a:lnTo>
                  <a:pt x="9334940" y="5162036"/>
                </a:lnTo>
                <a:lnTo>
                  <a:pt x="0" y="5162036"/>
                </a:lnTo>
                <a:lnTo>
                  <a:pt x="0" y="0"/>
                </a:lnTo>
                <a:close/>
              </a:path>
            </a:pathLst>
          </a:custGeom>
          <a:blipFill>
            <a:blip r:embed="rId2"/>
            <a:stretch>
              <a:fillRect/>
            </a:stretch>
          </a:blipFill>
        </p:spPr>
        <p:txBody>
          <a:bodyPr/>
          <a:lstStyle/>
          <a:p>
            <a:endParaRPr lang="es-MX"/>
          </a:p>
        </p:txBody>
      </p:sp>
      <p:sp>
        <p:nvSpPr>
          <p:cNvPr id="3" name="Freeform 3"/>
          <p:cNvSpPr/>
          <p:nvPr/>
        </p:nvSpPr>
        <p:spPr>
          <a:xfrm>
            <a:off x="659238" y="6185228"/>
            <a:ext cx="3497364" cy="3497364"/>
          </a:xfrm>
          <a:custGeom>
            <a:avLst/>
            <a:gdLst/>
            <a:ahLst/>
            <a:cxnLst/>
            <a:rect l="l" t="t" r="r" b="b"/>
            <a:pathLst>
              <a:path w="3497364" h="3497364">
                <a:moveTo>
                  <a:pt x="0" y="0"/>
                </a:moveTo>
                <a:lnTo>
                  <a:pt x="3497364" y="0"/>
                </a:lnTo>
                <a:lnTo>
                  <a:pt x="3497364" y="3497365"/>
                </a:lnTo>
                <a:lnTo>
                  <a:pt x="0" y="3497365"/>
                </a:lnTo>
                <a:lnTo>
                  <a:pt x="0" y="0"/>
                </a:lnTo>
                <a:close/>
              </a:path>
            </a:pathLst>
          </a:custGeom>
          <a:blipFill>
            <a:blip r:embed="rId3"/>
            <a:stretch>
              <a:fillRect/>
            </a:stretch>
          </a:blipFill>
        </p:spPr>
        <p:txBody>
          <a:bodyPr/>
          <a:lstStyle/>
          <a:p>
            <a:endParaRPr lang="es-MX"/>
          </a:p>
        </p:txBody>
      </p:sp>
      <p:sp>
        <p:nvSpPr>
          <p:cNvPr id="4" name="TextBox 4"/>
          <p:cNvSpPr txBox="1"/>
          <p:nvPr/>
        </p:nvSpPr>
        <p:spPr>
          <a:xfrm>
            <a:off x="4462016" y="1601030"/>
            <a:ext cx="9536389" cy="891322"/>
          </a:xfrm>
          <a:prstGeom prst="rect">
            <a:avLst/>
          </a:prstGeom>
        </p:spPr>
        <p:txBody>
          <a:bodyPr lIns="0" tIns="0" rIns="0" bIns="0" rtlCol="0" anchor="t">
            <a:spAutoFit/>
          </a:bodyPr>
          <a:lstStyle/>
          <a:p>
            <a:pPr algn="ctr">
              <a:lnSpc>
                <a:spcPts val="6810"/>
              </a:lnSpc>
            </a:pPr>
            <a:r>
              <a:rPr lang="en-US" sz="6191">
                <a:solidFill>
                  <a:srgbClr val="FFFFFF"/>
                </a:solidFill>
                <a:latin typeface="Inter Bold"/>
              </a:rPr>
              <a:t>Gracias por su atención</a:t>
            </a:r>
          </a:p>
        </p:txBody>
      </p:sp>
      <p:sp>
        <p:nvSpPr>
          <p:cNvPr id="5" name="Freeform 5"/>
          <p:cNvSpPr/>
          <p:nvPr/>
        </p:nvSpPr>
        <p:spPr>
          <a:xfrm>
            <a:off x="659238" y="458940"/>
            <a:ext cx="3680206" cy="1403205"/>
          </a:xfrm>
          <a:custGeom>
            <a:avLst/>
            <a:gdLst/>
            <a:ahLst/>
            <a:cxnLst/>
            <a:rect l="l" t="t" r="r" b="b"/>
            <a:pathLst>
              <a:path w="3680206" h="1403205">
                <a:moveTo>
                  <a:pt x="0" y="0"/>
                </a:moveTo>
                <a:lnTo>
                  <a:pt x="3680206" y="0"/>
                </a:lnTo>
                <a:lnTo>
                  <a:pt x="3680206" y="1403205"/>
                </a:lnTo>
                <a:lnTo>
                  <a:pt x="0" y="1403205"/>
                </a:lnTo>
                <a:lnTo>
                  <a:pt x="0" y="0"/>
                </a:lnTo>
                <a:close/>
              </a:path>
            </a:pathLst>
          </a:custGeom>
          <a:blipFill>
            <a:blip r:embed="rId4"/>
            <a:stretch>
              <a:fillRect t="-3689" b="-3689"/>
            </a:stretch>
          </a:blipFill>
        </p:spPr>
        <p:txBody>
          <a:bodyPr/>
          <a:lstStyle/>
          <a:p>
            <a:endParaRPr lang="es-MX"/>
          </a:p>
        </p:txBody>
      </p:sp>
      <p:sp>
        <p:nvSpPr>
          <p:cNvPr id="6" name="Freeform 6"/>
          <p:cNvSpPr/>
          <p:nvPr/>
        </p:nvSpPr>
        <p:spPr>
          <a:xfrm>
            <a:off x="15420275" y="281178"/>
            <a:ext cx="2146963" cy="1969127"/>
          </a:xfrm>
          <a:custGeom>
            <a:avLst/>
            <a:gdLst/>
            <a:ahLst/>
            <a:cxnLst/>
            <a:rect l="l" t="t" r="r" b="b"/>
            <a:pathLst>
              <a:path w="2146963" h="1969127">
                <a:moveTo>
                  <a:pt x="0" y="0"/>
                </a:moveTo>
                <a:lnTo>
                  <a:pt x="2146963" y="0"/>
                </a:lnTo>
                <a:lnTo>
                  <a:pt x="2146963" y="1969127"/>
                </a:lnTo>
                <a:lnTo>
                  <a:pt x="0" y="1969127"/>
                </a:lnTo>
                <a:lnTo>
                  <a:pt x="0" y="0"/>
                </a:lnTo>
                <a:close/>
              </a:path>
            </a:pathLst>
          </a:custGeom>
          <a:blipFill>
            <a:blip r:embed="rId5"/>
            <a:stretch>
              <a:fillRect t="-3689" b="-3689"/>
            </a:stretch>
          </a:blipFill>
        </p:spPr>
        <p:txBody>
          <a:bodyPr/>
          <a:lstStyle/>
          <a:p>
            <a:endParaRPr lang="es-MX"/>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2" name="TextBox 2"/>
          <p:cNvSpPr txBox="1"/>
          <p:nvPr/>
        </p:nvSpPr>
        <p:spPr>
          <a:xfrm>
            <a:off x="2502958" y="2165684"/>
            <a:ext cx="8453958" cy="6697218"/>
          </a:xfrm>
          <a:prstGeom prst="rect">
            <a:avLst/>
          </a:prstGeom>
        </p:spPr>
        <p:txBody>
          <a:bodyPr lIns="0" tIns="0" rIns="0" bIns="0" rtlCol="0" anchor="t">
            <a:spAutoFit/>
          </a:bodyPr>
          <a:lstStyle/>
          <a:p>
            <a:pPr algn="l">
              <a:lnSpc>
                <a:spcPts val="5375"/>
              </a:lnSpc>
            </a:pPr>
            <a:endParaRPr/>
          </a:p>
          <a:p>
            <a:pPr algn="l">
              <a:lnSpc>
                <a:spcPts val="5375"/>
              </a:lnSpc>
            </a:pPr>
            <a:r>
              <a:rPr lang="en-US" sz="2799" spc="156">
                <a:solidFill>
                  <a:srgbClr val="201E1E"/>
                </a:solidFill>
                <a:latin typeface="Inter"/>
              </a:rPr>
              <a:t>1.Bienvenida y Encuadre.</a:t>
            </a:r>
          </a:p>
          <a:p>
            <a:pPr algn="l">
              <a:lnSpc>
                <a:spcPts val="5375"/>
              </a:lnSpc>
            </a:pPr>
            <a:r>
              <a:rPr lang="en-US" sz="2799" spc="156">
                <a:solidFill>
                  <a:srgbClr val="201E1E"/>
                </a:solidFill>
                <a:latin typeface="Inter"/>
              </a:rPr>
              <a:t>2.Dinámica de Integración </a:t>
            </a:r>
          </a:p>
          <a:p>
            <a:pPr algn="l">
              <a:lnSpc>
                <a:spcPts val="5375"/>
              </a:lnSpc>
            </a:pPr>
            <a:r>
              <a:rPr lang="en-US" sz="2799" spc="156">
                <a:solidFill>
                  <a:srgbClr val="201E1E"/>
                </a:solidFill>
                <a:latin typeface="Inter"/>
              </a:rPr>
              <a:t>3.Elementos que contienen los Lineamientos</a:t>
            </a:r>
          </a:p>
          <a:p>
            <a:pPr algn="l">
              <a:lnSpc>
                <a:spcPts val="5375"/>
              </a:lnSpc>
            </a:pPr>
            <a:r>
              <a:rPr lang="en-US" sz="2799" spc="156">
                <a:solidFill>
                  <a:srgbClr val="201E1E"/>
                </a:solidFill>
                <a:latin typeface="Inter"/>
              </a:rPr>
              <a:t>4.Marco Jurídico.</a:t>
            </a:r>
          </a:p>
          <a:p>
            <a:pPr algn="l">
              <a:lnSpc>
                <a:spcPts val="5375"/>
              </a:lnSpc>
            </a:pPr>
            <a:r>
              <a:rPr lang="en-US" sz="2799" spc="156">
                <a:solidFill>
                  <a:srgbClr val="201E1E"/>
                </a:solidFill>
                <a:latin typeface="Inter"/>
              </a:rPr>
              <a:t>5. cuatro aspectos de la Cultura de Paz.</a:t>
            </a:r>
          </a:p>
          <a:p>
            <a:pPr algn="l">
              <a:lnSpc>
                <a:spcPts val="5375"/>
              </a:lnSpc>
            </a:pPr>
            <a:r>
              <a:rPr lang="en-US" sz="2799" spc="156">
                <a:solidFill>
                  <a:srgbClr val="201E1E"/>
                </a:solidFill>
                <a:latin typeface="Inter"/>
              </a:rPr>
              <a:t>6.Plan de Acciones Preventivas.</a:t>
            </a:r>
          </a:p>
          <a:p>
            <a:pPr algn="l">
              <a:lnSpc>
                <a:spcPts val="5375"/>
              </a:lnSpc>
            </a:pPr>
            <a:r>
              <a:rPr lang="en-US" sz="2799" spc="156">
                <a:solidFill>
                  <a:srgbClr val="201E1E"/>
                </a:solidFill>
                <a:latin typeface="Inter"/>
              </a:rPr>
              <a:t>7.Plan de Atención ante el Acoso Escolar.</a:t>
            </a:r>
          </a:p>
          <a:p>
            <a:pPr algn="l">
              <a:lnSpc>
                <a:spcPts val="5375"/>
              </a:lnSpc>
            </a:pPr>
            <a:r>
              <a:rPr lang="en-US" sz="2799" spc="156">
                <a:solidFill>
                  <a:srgbClr val="201E1E"/>
                </a:solidFill>
                <a:latin typeface="Inter"/>
              </a:rPr>
              <a:t>8.Acuerdos y Compromisos.</a:t>
            </a:r>
          </a:p>
          <a:p>
            <a:pPr algn="l">
              <a:lnSpc>
                <a:spcPts val="5375"/>
              </a:lnSpc>
            </a:pPr>
            <a:endParaRPr lang="en-US" sz="2799" spc="156">
              <a:solidFill>
                <a:srgbClr val="201E1E"/>
              </a:solidFill>
              <a:latin typeface="Inter"/>
            </a:endParaRPr>
          </a:p>
        </p:txBody>
      </p:sp>
      <p:sp>
        <p:nvSpPr>
          <p:cNvPr id="3" name="TextBox 3"/>
          <p:cNvSpPr txBox="1"/>
          <p:nvPr/>
        </p:nvSpPr>
        <p:spPr>
          <a:xfrm>
            <a:off x="2502958" y="1214548"/>
            <a:ext cx="7483521" cy="1306830"/>
          </a:xfrm>
          <a:prstGeom prst="rect">
            <a:avLst/>
          </a:prstGeom>
        </p:spPr>
        <p:txBody>
          <a:bodyPr lIns="0" tIns="0" rIns="0" bIns="0" rtlCol="0" anchor="t">
            <a:spAutoFit/>
          </a:bodyPr>
          <a:lstStyle/>
          <a:p>
            <a:pPr algn="l">
              <a:lnSpc>
                <a:spcPts val="10800"/>
              </a:lnSpc>
            </a:pPr>
            <a:r>
              <a:rPr lang="en-US" sz="7200" spc="359">
                <a:solidFill>
                  <a:srgbClr val="201E1E"/>
                </a:solidFill>
                <a:latin typeface="Inter Bold"/>
              </a:rPr>
              <a:t>TEMÁTICA:</a:t>
            </a:r>
          </a:p>
        </p:txBody>
      </p:sp>
      <p:grpSp>
        <p:nvGrpSpPr>
          <p:cNvPr id="4" name="Group 4"/>
          <p:cNvGrpSpPr>
            <a:grpSpLocks noChangeAspect="1"/>
          </p:cNvGrpSpPr>
          <p:nvPr/>
        </p:nvGrpSpPr>
        <p:grpSpPr>
          <a:xfrm>
            <a:off x="14454767" y="-160264"/>
            <a:ext cx="4260189" cy="10607528"/>
            <a:chOff x="0" y="0"/>
            <a:chExt cx="2519680" cy="6273800"/>
          </a:xfrm>
        </p:grpSpPr>
        <p:sp>
          <p:nvSpPr>
            <p:cNvPr id="5" name="Freeform 5"/>
            <p:cNvSpPr/>
            <p:nvPr/>
          </p:nvSpPr>
          <p:spPr>
            <a:xfrm>
              <a:off x="0" y="0"/>
              <a:ext cx="2519680" cy="6273800"/>
            </a:xfrm>
            <a:custGeom>
              <a:avLst/>
              <a:gdLst/>
              <a:ahLst/>
              <a:cxnLst/>
              <a:rect l="l" t="t" r="r" b="b"/>
              <a:pathLst>
                <a:path w="2519680" h="6273800">
                  <a:moveTo>
                    <a:pt x="2519680" y="6273800"/>
                  </a:moveTo>
                  <a:lnTo>
                    <a:pt x="0" y="6273800"/>
                  </a:lnTo>
                  <a:lnTo>
                    <a:pt x="0" y="0"/>
                  </a:lnTo>
                  <a:lnTo>
                    <a:pt x="2519680" y="0"/>
                  </a:lnTo>
                  <a:lnTo>
                    <a:pt x="2519680" y="6273800"/>
                  </a:lnTo>
                  <a:close/>
                </a:path>
              </a:pathLst>
            </a:custGeom>
            <a:blipFill>
              <a:blip r:embed="rId2"/>
              <a:stretch>
                <a:fillRect l="-67752" r="-67752"/>
              </a:stretch>
            </a:blipFill>
          </p:spPr>
          <p:txBody>
            <a:bodyPr/>
            <a:lstStyle/>
            <a:p>
              <a:endParaRPr lang="es-MX"/>
            </a:p>
          </p:txBody>
        </p:sp>
        <p:sp>
          <p:nvSpPr>
            <p:cNvPr id="6" name="Freeform 6"/>
            <p:cNvSpPr/>
            <p:nvPr/>
          </p:nvSpPr>
          <p:spPr>
            <a:xfrm>
              <a:off x="0" y="0"/>
              <a:ext cx="2519680" cy="6273800"/>
            </a:xfrm>
            <a:custGeom>
              <a:avLst/>
              <a:gdLst/>
              <a:ahLst/>
              <a:cxnLst/>
              <a:rect l="l" t="t" r="r" b="b"/>
              <a:pathLst>
                <a:path w="2519680" h="6273800">
                  <a:moveTo>
                    <a:pt x="2519680" y="6273800"/>
                  </a:moveTo>
                  <a:lnTo>
                    <a:pt x="0" y="6273800"/>
                  </a:lnTo>
                  <a:lnTo>
                    <a:pt x="0" y="0"/>
                  </a:lnTo>
                  <a:lnTo>
                    <a:pt x="2519680" y="0"/>
                  </a:lnTo>
                  <a:lnTo>
                    <a:pt x="2519680" y="6273800"/>
                  </a:lnTo>
                  <a:close/>
                </a:path>
              </a:pathLst>
            </a:custGeom>
            <a:blipFill>
              <a:blip r:embed="rId3"/>
              <a:stretch>
                <a:fillRect l="-187" r="-187"/>
              </a:stretch>
            </a:blipFill>
          </p:spPr>
          <p:txBody>
            <a:bodyPr/>
            <a:lstStyle/>
            <a:p>
              <a:endParaRPr lang="es-MX"/>
            </a:p>
          </p:txBody>
        </p:sp>
      </p:grpSp>
      <p:sp>
        <p:nvSpPr>
          <p:cNvPr id="7" name="Freeform 7"/>
          <p:cNvSpPr/>
          <p:nvPr/>
        </p:nvSpPr>
        <p:spPr>
          <a:xfrm rot="2153815">
            <a:off x="5135921" y="8377758"/>
            <a:ext cx="4981642" cy="2581396"/>
          </a:xfrm>
          <a:custGeom>
            <a:avLst/>
            <a:gdLst/>
            <a:ahLst/>
            <a:cxnLst/>
            <a:rect l="l" t="t" r="r" b="b"/>
            <a:pathLst>
              <a:path w="4981642" h="2581396">
                <a:moveTo>
                  <a:pt x="0" y="0"/>
                </a:moveTo>
                <a:lnTo>
                  <a:pt x="4981642" y="0"/>
                </a:lnTo>
                <a:lnTo>
                  <a:pt x="4981642" y="2581396"/>
                </a:lnTo>
                <a:lnTo>
                  <a:pt x="0" y="2581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20658" y="8002835"/>
            <a:ext cx="4224868" cy="2840247"/>
            <a:chOff x="0" y="0"/>
            <a:chExt cx="6045200" cy="4064000"/>
          </a:xfrm>
        </p:grpSpPr>
        <p:sp>
          <p:nvSpPr>
            <p:cNvPr id="3" name="Freeform 3"/>
            <p:cNvSpPr/>
            <p:nvPr/>
          </p:nvSpPr>
          <p:spPr>
            <a:xfrm>
              <a:off x="45720" y="69850"/>
              <a:ext cx="5943600" cy="3977640"/>
            </a:xfrm>
            <a:custGeom>
              <a:avLst/>
              <a:gdLst/>
              <a:ahLst/>
              <a:cxnLst/>
              <a:rect l="l" t="t" r="r" b="b"/>
              <a:pathLst>
                <a:path w="5943600" h="3977640">
                  <a:moveTo>
                    <a:pt x="5943600" y="3977640"/>
                  </a:moveTo>
                  <a:lnTo>
                    <a:pt x="0" y="3977640"/>
                  </a:lnTo>
                  <a:lnTo>
                    <a:pt x="0" y="0"/>
                  </a:lnTo>
                  <a:lnTo>
                    <a:pt x="5943600" y="0"/>
                  </a:lnTo>
                  <a:lnTo>
                    <a:pt x="5943600" y="3977640"/>
                  </a:lnTo>
                  <a:close/>
                </a:path>
              </a:pathLst>
            </a:custGeom>
            <a:blipFill>
              <a:blip r:embed="rId2"/>
              <a:stretch>
                <a:fillRect l="-9506" r="-9506"/>
              </a:stretch>
            </a:blipFill>
          </p:spPr>
          <p:txBody>
            <a:bodyPr/>
            <a:lstStyle/>
            <a:p>
              <a:endParaRPr lang="es-MX"/>
            </a:p>
          </p:txBody>
        </p:sp>
        <p:sp>
          <p:nvSpPr>
            <p:cNvPr id="4" name="Freeform 4"/>
            <p:cNvSpPr/>
            <p:nvPr/>
          </p:nvSpPr>
          <p:spPr>
            <a:xfrm>
              <a:off x="0" y="0"/>
              <a:ext cx="6045200" cy="4064000"/>
            </a:xfrm>
            <a:custGeom>
              <a:avLst/>
              <a:gdLst/>
              <a:ahLst/>
              <a:cxnLst/>
              <a:rect l="l" t="t" r="r" b="b"/>
              <a:pathLst>
                <a:path w="6045200" h="4064000">
                  <a:moveTo>
                    <a:pt x="6045200" y="4064000"/>
                  </a:moveTo>
                  <a:lnTo>
                    <a:pt x="0" y="4064000"/>
                  </a:lnTo>
                  <a:lnTo>
                    <a:pt x="0" y="0"/>
                  </a:lnTo>
                  <a:lnTo>
                    <a:pt x="6045200" y="0"/>
                  </a:lnTo>
                  <a:lnTo>
                    <a:pt x="6045200" y="4064000"/>
                  </a:lnTo>
                  <a:close/>
                </a:path>
              </a:pathLst>
            </a:custGeom>
            <a:blipFill>
              <a:blip r:embed="rId3"/>
              <a:stretch>
                <a:fillRect l="-13" r="-13"/>
              </a:stretch>
            </a:blipFill>
          </p:spPr>
          <p:txBody>
            <a:bodyPr/>
            <a:lstStyle/>
            <a:p>
              <a:endParaRPr lang="es-MX"/>
            </a:p>
          </p:txBody>
        </p:sp>
      </p:grpSp>
      <p:grpSp>
        <p:nvGrpSpPr>
          <p:cNvPr id="5" name="Group 5"/>
          <p:cNvGrpSpPr>
            <a:grpSpLocks noChangeAspect="1"/>
          </p:cNvGrpSpPr>
          <p:nvPr/>
        </p:nvGrpSpPr>
        <p:grpSpPr>
          <a:xfrm>
            <a:off x="2567355" y="1847742"/>
            <a:ext cx="4614062" cy="6591517"/>
            <a:chOff x="0" y="0"/>
            <a:chExt cx="4267200" cy="6096000"/>
          </a:xfrm>
        </p:grpSpPr>
        <p:sp>
          <p:nvSpPr>
            <p:cNvPr id="6" name="Freeform 6"/>
            <p:cNvSpPr/>
            <p:nvPr/>
          </p:nvSpPr>
          <p:spPr>
            <a:xfrm>
              <a:off x="0" y="0"/>
              <a:ext cx="4267200" cy="6096000"/>
            </a:xfrm>
            <a:custGeom>
              <a:avLst/>
              <a:gdLst/>
              <a:ahLst/>
              <a:cxnLst/>
              <a:rect l="l" t="t" r="r" b="b"/>
              <a:pathLst>
                <a:path w="4267200" h="6096000">
                  <a:moveTo>
                    <a:pt x="4267200" y="6096000"/>
                  </a:moveTo>
                  <a:lnTo>
                    <a:pt x="0" y="6096000"/>
                  </a:lnTo>
                  <a:lnTo>
                    <a:pt x="0" y="0"/>
                  </a:lnTo>
                  <a:lnTo>
                    <a:pt x="4267200" y="0"/>
                  </a:lnTo>
                  <a:lnTo>
                    <a:pt x="4267200" y="6096000"/>
                  </a:lnTo>
                  <a:close/>
                </a:path>
              </a:pathLst>
            </a:custGeom>
            <a:blipFill>
              <a:blip r:embed="rId4"/>
              <a:stretch>
                <a:fillRect l="-28343" r="-44199" b="-80944"/>
              </a:stretch>
            </a:blipFill>
          </p:spPr>
          <p:txBody>
            <a:bodyPr/>
            <a:lstStyle/>
            <a:p>
              <a:endParaRPr lang="es-MX"/>
            </a:p>
          </p:txBody>
        </p:sp>
        <p:sp>
          <p:nvSpPr>
            <p:cNvPr id="7" name="Freeform 7"/>
            <p:cNvSpPr/>
            <p:nvPr/>
          </p:nvSpPr>
          <p:spPr>
            <a:xfrm>
              <a:off x="0" y="0"/>
              <a:ext cx="4267200" cy="6096000"/>
            </a:xfrm>
            <a:custGeom>
              <a:avLst/>
              <a:gdLst/>
              <a:ahLst/>
              <a:cxnLst/>
              <a:rect l="l" t="t" r="r" b="b"/>
              <a:pathLst>
                <a:path w="4267200" h="6096000">
                  <a:moveTo>
                    <a:pt x="4267200" y="6096000"/>
                  </a:moveTo>
                  <a:lnTo>
                    <a:pt x="0" y="6096000"/>
                  </a:lnTo>
                  <a:lnTo>
                    <a:pt x="0" y="0"/>
                  </a:lnTo>
                  <a:lnTo>
                    <a:pt x="4267200" y="0"/>
                  </a:lnTo>
                  <a:lnTo>
                    <a:pt x="4267200" y="6096000"/>
                  </a:lnTo>
                  <a:close/>
                </a:path>
              </a:pathLst>
            </a:custGeom>
            <a:blipFill>
              <a:blip r:embed="rId5"/>
              <a:stretch>
                <a:fillRect l="-89" r="-89"/>
              </a:stretch>
            </a:blipFill>
          </p:spPr>
          <p:txBody>
            <a:bodyPr/>
            <a:lstStyle/>
            <a:p>
              <a:endParaRPr lang="es-MX"/>
            </a:p>
          </p:txBody>
        </p:sp>
      </p:grpSp>
      <p:grpSp>
        <p:nvGrpSpPr>
          <p:cNvPr id="8" name="Group 8"/>
          <p:cNvGrpSpPr>
            <a:grpSpLocks noChangeAspect="1"/>
          </p:cNvGrpSpPr>
          <p:nvPr/>
        </p:nvGrpSpPr>
        <p:grpSpPr>
          <a:xfrm>
            <a:off x="12129061" y="-997982"/>
            <a:ext cx="5314536" cy="3572798"/>
            <a:chOff x="0" y="0"/>
            <a:chExt cx="6045200" cy="4064000"/>
          </a:xfrm>
        </p:grpSpPr>
        <p:sp>
          <p:nvSpPr>
            <p:cNvPr id="9" name="Freeform 9"/>
            <p:cNvSpPr/>
            <p:nvPr/>
          </p:nvSpPr>
          <p:spPr>
            <a:xfrm>
              <a:off x="45720" y="69850"/>
              <a:ext cx="5943600" cy="3977640"/>
            </a:xfrm>
            <a:custGeom>
              <a:avLst/>
              <a:gdLst/>
              <a:ahLst/>
              <a:cxnLst/>
              <a:rect l="l" t="t" r="r" b="b"/>
              <a:pathLst>
                <a:path w="5943600" h="3977640">
                  <a:moveTo>
                    <a:pt x="5943600" y="3977640"/>
                  </a:moveTo>
                  <a:lnTo>
                    <a:pt x="0" y="3977640"/>
                  </a:lnTo>
                  <a:lnTo>
                    <a:pt x="0" y="0"/>
                  </a:lnTo>
                  <a:lnTo>
                    <a:pt x="5943600" y="0"/>
                  </a:lnTo>
                  <a:lnTo>
                    <a:pt x="5943600" y="3977640"/>
                  </a:lnTo>
                  <a:close/>
                </a:path>
              </a:pathLst>
            </a:custGeom>
            <a:blipFill>
              <a:blip r:embed="rId6"/>
              <a:stretch>
                <a:fillRect b="-11691"/>
              </a:stretch>
            </a:blipFill>
          </p:spPr>
          <p:txBody>
            <a:bodyPr/>
            <a:lstStyle/>
            <a:p>
              <a:endParaRPr lang="es-MX"/>
            </a:p>
          </p:txBody>
        </p:sp>
        <p:sp>
          <p:nvSpPr>
            <p:cNvPr id="10" name="Freeform 10"/>
            <p:cNvSpPr/>
            <p:nvPr/>
          </p:nvSpPr>
          <p:spPr>
            <a:xfrm>
              <a:off x="0" y="0"/>
              <a:ext cx="6045200" cy="4064000"/>
            </a:xfrm>
            <a:custGeom>
              <a:avLst/>
              <a:gdLst/>
              <a:ahLst/>
              <a:cxnLst/>
              <a:rect l="l" t="t" r="r" b="b"/>
              <a:pathLst>
                <a:path w="6045200" h="4064000">
                  <a:moveTo>
                    <a:pt x="6045200" y="4064000"/>
                  </a:moveTo>
                  <a:lnTo>
                    <a:pt x="0" y="4064000"/>
                  </a:lnTo>
                  <a:lnTo>
                    <a:pt x="0" y="0"/>
                  </a:lnTo>
                  <a:lnTo>
                    <a:pt x="6045200" y="0"/>
                  </a:lnTo>
                  <a:lnTo>
                    <a:pt x="6045200" y="4064000"/>
                  </a:lnTo>
                  <a:close/>
                </a:path>
              </a:pathLst>
            </a:custGeom>
            <a:blipFill>
              <a:blip r:embed="rId3"/>
              <a:stretch>
                <a:fillRect l="-13" r="-13"/>
              </a:stretch>
            </a:blipFill>
          </p:spPr>
          <p:txBody>
            <a:bodyPr/>
            <a:lstStyle/>
            <a:p>
              <a:endParaRPr lang="es-MX"/>
            </a:p>
          </p:txBody>
        </p:sp>
      </p:grpSp>
      <p:sp>
        <p:nvSpPr>
          <p:cNvPr id="11" name="Freeform 11"/>
          <p:cNvSpPr/>
          <p:nvPr/>
        </p:nvSpPr>
        <p:spPr>
          <a:xfrm rot="-5400000">
            <a:off x="13655251" y="5654251"/>
            <a:ext cx="1255465" cy="5952634"/>
          </a:xfrm>
          <a:custGeom>
            <a:avLst/>
            <a:gdLst/>
            <a:ahLst/>
            <a:cxnLst/>
            <a:rect l="l" t="t" r="r" b="b"/>
            <a:pathLst>
              <a:path w="1255465" h="5952634">
                <a:moveTo>
                  <a:pt x="0" y="0"/>
                </a:moveTo>
                <a:lnTo>
                  <a:pt x="1255464" y="0"/>
                </a:lnTo>
                <a:lnTo>
                  <a:pt x="1255464" y="5952634"/>
                </a:lnTo>
                <a:lnTo>
                  <a:pt x="0" y="59526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2" name="Freeform 12"/>
          <p:cNvSpPr/>
          <p:nvPr/>
        </p:nvSpPr>
        <p:spPr>
          <a:xfrm>
            <a:off x="3206086" y="6479909"/>
            <a:ext cx="3251768" cy="1307148"/>
          </a:xfrm>
          <a:custGeom>
            <a:avLst/>
            <a:gdLst/>
            <a:ahLst/>
            <a:cxnLst/>
            <a:rect l="l" t="t" r="r" b="b"/>
            <a:pathLst>
              <a:path w="3251768" h="1307148">
                <a:moveTo>
                  <a:pt x="0" y="0"/>
                </a:moveTo>
                <a:lnTo>
                  <a:pt x="3251768" y="0"/>
                </a:lnTo>
                <a:lnTo>
                  <a:pt x="3251768" y="1307149"/>
                </a:lnTo>
                <a:lnTo>
                  <a:pt x="0" y="1307149"/>
                </a:lnTo>
                <a:lnTo>
                  <a:pt x="0" y="0"/>
                </a:lnTo>
                <a:close/>
              </a:path>
            </a:pathLst>
          </a:custGeom>
          <a:blipFill>
            <a:blip r:embed="rId9"/>
            <a:stretch>
              <a:fillRect r="-71184" b="-47376"/>
            </a:stretch>
          </a:blipFill>
        </p:spPr>
        <p:txBody>
          <a:bodyPr/>
          <a:lstStyle/>
          <a:p>
            <a:endParaRPr lang="es-MX"/>
          </a:p>
        </p:txBody>
      </p:sp>
      <p:sp>
        <p:nvSpPr>
          <p:cNvPr id="13" name="TextBox 13"/>
          <p:cNvSpPr txBox="1"/>
          <p:nvPr/>
        </p:nvSpPr>
        <p:spPr>
          <a:xfrm>
            <a:off x="7713694" y="3054019"/>
            <a:ext cx="9430422" cy="4121811"/>
          </a:xfrm>
          <a:prstGeom prst="rect">
            <a:avLst/>
          </a:prstGeom>
        </p:spPr>
        <p:txBody>
          <a:bodyPr lIns="0" tIns="0" rIns="0" bIns="0" rtlCol="0" anchor="t">
            <a:spAutoFit/>
          </a:bodyPr>
          <a:lstStyle/>
          <a:p>
            <a:pPr algn="l">
              <a:lnSpc>
                <a:spcPts val="3683"/>
              </a:lnSpc>
              <a:spcBef>
                <a:spcPct val="0"/>
              </a:spcBef>
            </a:pPr>
            <a:r>
              <a:rPr lang="en-US" sz="2631" spc="131" dirty="0">
                <a:solidFill>
                  <a:srgbClr val="000000"/>
                </a:solidFill>
                <a:latin typeface="Marykate"/>
              </a:rPr>
              <a:t>DATO PARA EL DOCENTE… </a:t>
            </a:r>
          </a:p>
          <a:p>
            <a:pPr algn="l">
              <a:lnSpc>
                <a:spcPts val="3683"/>
              </a:lnSpc>
              <a:spcBef>
                <a:spcPct val="0"/>
              </a:spcBef>
            </a:pPr>
            <a:endParaRPr lang="en-US" sz="2631" spc="131" dirty="0">
              <a:solidFill>
                <a:srgbClr val="000000"/>
              </a:solidFill>
              <a:latin typeface="Marykate"/>
            </a:endParaRPr>
          </a:p>
          <a:p>
            <a:pPr algn="l">
              <a:lnSpc>
                <a:spcPts val="3683"/>
              </a:lnSpc>
              <a:spcBef>
                <a:spcPct val="0"/>
              </a:spcBef>
            </a:pPr>
            <a:r>
              <a:rPr lang="en-US" sz="2631" spc="131" dirty="0">
                <a:solidFill>
                  <a:srgbClr val="000000"/>
                </a:solidFill>
                <a:latin typeface="Marykate"/>
              </a:rPr>
              <a:t>EL CONAPRED DETERMINÓ RECIENTEMENTE QUE EL ACOSO ESCOLAR </a:t>
            </a:r>
          </a:p>
          <a:p>
            <a:pPr algn="l">
              <a:lnSpc>
                <a:spcPts val="3683"/>
              </a:lnSpc>
              <a:spcBef>
                <a:spcPct val="0"/>
              </a:spcBef>
            </a:pPr>
            <a:r>
              <a:rPr lang="en-US" sz="2631" spc="131" dirty="0">
                <a:solidFill>
                  <a:srgbClr val="000000"/>
                </a:solidFill>
                <a:latin typeface="Marykate"/>
              </a:rPr>
              <a:t>ES UNA DE LAS FORMAS DE VIOLENCIA NORMALIZADA, PUES SUELE SER SUBESTIMADA COMO CUESTIONES DE MALA CONDUCTA O CARENCIA DE VALORES, SIN EMBARGO, LLEVA IMPLÍCITO EXCLUSIÓN Y DISCRIMINACIÓN, POR LO QUE LAS INSTITUCIONES EDUCATIVAS DEBEN FUNGIR COMO MEDIADORAS Y NO MINIMIZAR LA PROBLEMÁTICA.</a:t>
            </a:r>
          </a:p>
          <a:p>
            <a:pPr algn="l">
              <a:lnSpc>
                <a:spcPts val="3683"/>
              </a:lnSpc>
              <a:spcBef>
                <a:spcPct val="0"/>
              </a:spcBef>
            </a:pPr>
            <a:r>
              <a:rPr lang="en-US" sz="2631" spc="131" dirty="0">
                <a:solidFill>
                  <a:srgbClr val="000000"/>
                </a:solidFill>
                <a:latin typeface="Marykate"/>
              </a:rPr>
              <a:t>TODAS Y TODOS CONTRA EL ACOSO ESCOLAR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2" name="TextBox 2"/>
          <p:cNvSpPr txBox="1"/>
          <p:nvPr/>
        </p:nvSpPr>
        <p:spPr>
          <a:xfrm>
            <a:off x="9852281" y="2215420"/>
            <a:ext cx="6425147" cy="4050030"/>
          </a:xfrm>
          <a:prstGeom prst="rect">
            <a:avLst/>
          </a:prstGeom>
        </p:spPr>
        <p:txBody>
          <a:bodyPr lIns="0" tIns="0" rIns="0" bIns="0" rtlCol="0" anchor="t">
            <a:spAutoFit/>
          </a:bodyPr>
          <a:lstStyle/>
          <a:p>
            <a:pPr algn="l">
              <a:lnSpc>
                <a:spcPts val="10800"/>
              </a:lnSpc>
            </a:pPr>
            <a:r>
              <a:rPr lang="en-US" sz="7200" spc="359">
                <a:solidFill>
                  <a:srgbClr val="201E1E"/>
                </a:solidFill>
                <a:latin typeface="Inter"/>
              </a:rPr>
              <a:t>¿Qué es el acoso escolar?</a:t>
            </a:r>
          </a:p>
        </p:txBody>
      </p:sp>
      <p:grpSp>
        <p:nvGrpSpPr>
          <p:cNvPr id="3" name="Group 3"/>
          <p:cNvGrpSpPr>
            <a:grpSpLocks noChangeAspect="1"/>
          </p:cNvGrpSpPr>
          <p:nvPr/>
        </p:nvGrpSpPr>
        <p:grpSpPr>
          <a:xfrm>
            <a:off x="1793055" y="3072530"/>
            <a:ext cx="6324059" cy="4141939"/>
            <a:chOff x="0" y="0"/>
            <a:chExt cx="6286500" cy="4117340"/>
          </a:xfrm>
        </p:grpSpPr>
        <p:sp>
          <p:nvSpPr>
            <p:cNvPr id="4" name="Freeform 4"/>
            <p:cNvSpPr/>
            <p:nvPr/>
          </p:nvSpPr>
          <p:spPr>
            <a:xfrm>
              <a:off x="0" y="0"/>
              <a:ext cx="6286500" cy="4117340"/>
            </a:xfrm>
            <a:custGeom>
              <a:avLst/>
              <a:gdLst/>
              <a:ahLst/>
              <a:cxnLst/>
              <a:rect l="l" t="t" r="r" b="b"/>
              <a:pathLst>
                <a:path w="6286500" h="4117340">
                  <a:moveTo>
                    <a:pt x="6286500" y="4117340"/>
                  </a:moveTo>
                  <a:lnTo>
                    <a:pt x="0" y="4117340"/>
                  </a:lnTo>
                  <a:lnTo>
                    <a:pt x="0" y="0"/>
                  </a:lnTo>
                  <a:lnTo>
                    <a:pt x="6286500" y="0"/>
                  </a:lnTo>
                  <a:lnTo>
                    <a:pt x="6286500" y="4117340"/>
                  </a:lnTo>
                  <a:close/>
                </a:path>
              </a:pathLst>
            </a:custGeom>
            <a:blipFill>
              <a:blip r:embed="rId2"/>
              <a:stretch>
                <a:fillRect l="-34102" t="-9647" b="-26853"/>
              </a:stretch>
            </a:blipFill>
          </p:spPr>
          <p:txBody>
            <a:bodyPr/>
            <a:lstStyle/>
            <a:p>
              <a:endParaRPr lang="es-MX"/>
            </a:p>
          </p:txBody>
        </p:sp>
        <p:sp>
          <p:nvSpPr>
            <p:cNvPr id="5" name="Freeform 5"/>
            <p:cNvSpPr/>
            <p:nvPr/>
          </p:nvSpPr>
          <p:spPr>
            <a:xfrm>
              <a:off x="0" y="0"/>
              <a:ext cx="6286500" cy="4117340"/>
            </a:xfrm>
            <a:custGeom>
              <a:avLst/>
              <a:gdLst/>
              <a:ahLst/>
              <a:cxnLst/>
              <a:rect l="l" t="t" r="r" b="b"/>
              <a:pathLst>
                <a:path w="6286500" h="4117340">
                  <a:moveTo>
                    <a:pt x="6286500" y="4117340"/>
                  </a:moveTo>
                  <a:lnTo>
                    <a:pt x="0" y="4117340"/>
                  </a:lnTo>
                  <a:lnTo>
                    <a:pt x="0" y="0"/>
                  </a:lnTo>
                  <a:lnTo>
                    <a:pt x="6286500" y="0"/>
                  </a:lnTo>
                  <a:lnTo>
                    <a:pt x="6286500" y="4117340"/>
                  </a:lnTo>
                  <a:close/>
                </a:path>
              </a:pathLst>
            </a:custGeom>
            <a:blipFill>
              <a:blip r:embed="rId3"/>
              <a:stretch>
                <a:fillRect l="-91" r="-91"/>
              </a:stretch>
            </a:blipFill>
          </p:spPr>
          <p:txBody>
            <a:bodyPr/>
            <a:lstStyle/>
            <a:p>
              <a:endParaRPr lang="es-MX"/>
            </a:p>
          </p:txBody>
        </p:sp>
      </p:grpSp>
      <p:grpSp>
        <p:nvGrpSpPr>
          <p:cNvPr id="6" name="Group 6"/>
          <p:cNvGrpSpPr>
            <a:grpSpLocks noChangeAspect="1"/>
          </p:cNvGrpSpPr>
          <p:nvPr/>
        </p:nvGrpSpPr>
        <p:grpSpPr>
          <a:xfrm>
            <a:off x="1793055" y="-1534329"/>
            <a:ext cx="6324059" cy="4251468"/>
            <a:chOff x="0" y="0"/>
            <a:chExt cx="6045200" cy="4064000"/>
          </a:xfrm>
        </p:grpSpPr>
        <p:sp>
          <p:nvSpPr>
            <p:cNvPr id="7" name="Freeform 7"/>
            <p:cNvSpPr/>
            <p:nvPr/>
          </p:nvSpPr>
          <p:spPr>
            <a:xfrm>
              <a:off x="45720" y="69850"/>
              <a:ext cx="5943600" cy="3977640"/>
            </a:xfrm>
            <a:custGeom>
              <a:avLst/>
              <a:gdLst/>
              <a:ahLst/>
              <a:cxnLst/>
              <a:rect l="l" t="t" r="r" b="b"/>
              <a:pathLst>
                <a:path w="5943600" h="3977640">
                  <a:moveTo>
                    <a:pt x="5943600" y="3977640"/>
                  </a:moveTo>
                  <a:lnTo>
                    <a:pt x="0" y="3977640"/>
                  </a:lnTo>
                  <a:lnTo>
                    <a:pt x="0" y="0"/>
                  </a:lnTo>
                  <a:lnTo>
                    <a:pt x="5943600" y="0"/>
                  </a:lnTo>
                  <a:lnTo>
                    <a:pt x="5943600" y="3977640"/>
                  </a:lnTo>
                  <a:close/>
                </a:path>
              </a:pathLst>
            </a:custGeom>
            <a:blipFill>
              <a:blip r:embed="rId4"/>
              <a:stretch>
                <a:fillRect l="-9487" r="-9487"/>
              </a:stretch>
            </a:blipFill>
          </p:spPr>
          <p:txBody>
            <a:bodyPr/>
            <a:lstStyle/>
            <a:p>
              <a:endParaRPr lang="es-MX"/>
            </a:p>
          </p:txBody>
        </p:sp>
        <p:sp>
          <p:nvSpPr>
            <p:cNvPr id="8" name="Freeform 8"/>
            <p:cNvSpPr/>
            <p:nvPr/>
          </p:nvSpPr>
          <p:spPr>
            <a:xfrm>
              <a:off x="0" y="0"/>
              <a:ext cx="6045200" cy="4064000"/>
            </a:xfrm>
            <a:custGeom>
              <a:avLst/>
              <a:gdLst/>
              <a:ahLst/>
              <a:cxnLst/>
              <a:rect l="l" t="t" r="r" b="b"/>
              <a:pathLst>
                <a:path w="6045200" h="4064000">
                  <a:moveTo>
                    <a:pt x="6045200" y="4064000"/>
                  </a:moveTo>
                  <a:lnTo>
                    <a:pt x="0" y="4064000"/>
                  </a:lnTo>
                  <a:lnTo>
                    <a:pt x="0" y="0"/>
                  </a:lnTo>
                  <a:lnTo>
                    <a:pt x="6045200" y="0"/>
                  </a:lnTo>
                  <a:lnTo>
                    <a:pt x="6045200" y="4064000"/>
                  </a:lnTo>
                  <a:close/>
                </a:path>
              </a:pathLst>
            </a:custGeom>
            <a:blipFill>
              <a:blip r:embed="rId5"/>
              <a:stretch>
                <a:fillRect l="-13" r="-13"/>
              </a:stretch>
            </a:blipFill>
          </p:spPr>
          <p:txBody>
            <a:bodyPr/>
            <a:lstStyle/>
            <a:p>
              <a:endParaRPr lang="es-MX"/>
            </a:p>
          </p:txBody>
        </p:sp>
      </p:grpSp>
      <p:grpSp>
        <p:nvGrpSpPr>
          <p:cNvPr id="9" name="Group 9"/>
          <p:cNvGrpSpPr>
            <a:grpSpLocks noChangeAspect="1"/>
          </p:cNvGrpSpPr>
          <p:nvPr/>
        </p:nvGrpSpPr>
        <p:grpSpPr>
          <a:xfrm>
            <a:off x="1793055" y="7577459"/>
            <a:ext cx="6324059" cy="4251468"/>
            <a:chOff x="0" y="0"/>
            <a:chExt cx="6045200" cy="4064000"/>
          </a:xfrm>
        </p:grpSpPr>
        <p:sp>
          <p:nvSpPr>
            <p:cNvPr id="10" name="Freeform 10"/>
            <p:cNvSpPr/>
            <p:nvPr/>
          </p:nvSpPr>
          <p:spPr>
            <a:xfrm>
              <a:off x="45720" y="69850"/>
              <a:ext cx="5943600" cy="3977640"/>
            </a:xfrm>
            <a:custGeom>
              <a:avLst/>
              <a:gdLst/>
              <a:ahLst/>
              <a:cxnLst/>
              <a:rect l="l" t="t" r="r" b="b"/>
              <a:pathLst>
                <a:path w="5943600" h="3977640">
                  <a:moveTo>
                    <a:pt x="5943600" y="3977640"/>
                  </a:moveTo>
                  <a:lnTo>
                    <a:pt x="0" y="3977640"/>
                  </a:lnTo>
                  <a:lnTo>
                    <a:pt x="0" y="0"/>
                  </a:lnTo>
                  <a:lnTo>
                    <a:pt x="5943600" y="0"/>
                  </a:lnTo>
                  <a:lnTo>
                    <a:pt x="5943600" y="3977640"/>
                  </a:lnTo>
                  <a:close/>
                </a:path>
              </a:pathLst>
            </a:custGeom>
            <a:blipFill>
              <a:blip r:embed="rId6"/>
              <a:stretch>
                <a:fillRect l="-129" r="-129"/>
              </a:stretch>
            </a:blipFill>
          </p:spPr>
          <p:txBody>
            <a:bodyPr/>
            <a:lstStyle/>
            <a:p>
              <a:endParaRPr lang="es-MX"/>
            </a:p>
          </p:txBody>
        </p:sp>
        <p:sp>
          <p:nvSpPr>
            <p:cNvPr id="11" name="Freeform 11"/>
            <p:cNvSpPr/>
            <p:nvPr/>
          </p:nvSpPr>
          <p:spPr>
            <a:xfrm>
              <a:off x="0" y="0"/>
              <a:ext cx="6045200" cy="4064000"/>
            </a:xfrm>
            <a:custGeom>
              <a:avLst/>
              <a:gdLst/>
              <a:ahLst/>
              <a:cxnLst/>
              <a:rect l="l" t="t" r="r" b="b"/>
              <a:pathLst>
                <a:path w="6045200" h="4064000">
                  <a:moveTo>
                    <a:pt x="6045200" y="4064000"/>
                  </a:moveTo>
                  <a:lnTo>
                    <a:pt x="0" y="4064000"/>
                  </a:lnTo>
                  <a:lnTo>
                    <a:pt x="0" y="0"/>
                  </a:lnTo>
                  <a:lnTo>
                    <a:pt x="6045200" y="0"/>
                  </a:lnTo>
                  <a:lnTo>
                    <a:pt x="6045200" y="4064000"/>
                  </a:lnTo>
                  <a:close/>
                </a:path>
              </a:pathLst>
            </a:custGeom>
            <a:blipFill>
              <a:blip r:embed="rId5"/>
              <a:stretch>
                <a:fillRect l="-13" r="-13"/>
              </a:stretch>
            </a:blipFill>
          </p:spPr>
          <p:txBody>
            <a:bodyPr/>
            <a:lstStyle/>
            <a:p>
              <a:endParaRPr lang="es-MX"/>
            </a:p>
          </p:txBody>
        </p:sp>
      </p:grpSp>
      <p:sp>
        <p:nvSpPr>
          <p:cNvPr id="12" name="Freeform 12"/>
          <p:cNvSpPr/>
          <p:nvPr/>
        </p:nvSpPr>
        <p:spPr>
          <a:xfrm rot="4087328">
            <a:off x="15792560" y="4257"/>
            <a:ext cx="2933481" cy="4325508"/>
          </a:xfrm>
          <a:custGeom>
            <a:avLst/>
            <a:gdLst/>
            <a:ahLst/>
            <a:cxnLst/>
            <a:rect l="l" t="t" r="r" b="b"/>
            <a:pathLst>
              <a:path w="2933481" h="4325508">
                <a:moveTo>
                  <a:pt x="0" y="0"/>
                </a:moveTo>
                <a:lnTo>
                  <a:pt x="2933480" y="0"/>
                </a:lnTo>
                <a:lnTo>
                  <a:pt x="2933480" y="4325508"/>
                </a:lnTo>
                <a:lnTo>
                  <a:pt x="0" y="4325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grpSp>
        <p:nvGrpSpPr>
          <p:cNvPr id="13" name="Group 13"/>
          <p:cNvGrpSpPr/>
          <p:nvPr/>
        </p:nvGrpSpPr>
        <p:grpSpPr>
          <a:xfrm>
            <a:off x="9534459" y="6761211"/>
            <a:ext cx="6742969" cy="1013662"/>
            <a:chOff x="0" y="0"/>
            <a:chExt cx="1775926" cy="266973"/>
          </a:xfrm>
        </p:grpSpPr>
        <p:sp>
          <p:nvSpPr>
            <p:cNvPr id="14" name="Freeform 14"/>
            <p:cNvSpPr/>
            <p:nvPr/>
          </p:nvSpPr>
          <p:spPr>
            <a:xfrm>
              <a:off x="0" y="0"/>
              <a:ext cx="1775926" cy="266973"/>
            </a:xfrm>
            <a:custGeom>
              <a:avLst/>
              <a:gdLst/>
              <a:ahLst/>
              <a:cxnLst/>
              <a:rect l="l" t="t" r="r" b="b"/>
              <a:pathLst>
                <a:path w="1775926" h="266973">
                  <a:moveTo>
                    <a:pt x="58556" y="0"/>
                  </a:moveTo>
                  <a:lnTo>
                    <a:pt x="1717370" y="0"/>
                  </a:lnTo>
                  <a:cubicBezTo>
                    <a:pt x="1749710" y="0"/>
                    <a:pt x="1775926" y="26216"/>
                    <a:pt x="1775926" y="58556"/>
                  </a:cubicBezTo>
                  <a:lnTo>
                    <a:pt x="1775926" y="208417"/>
                  </a:lnTo>
                  <a:cubicBezTo>
                    <a:pt x="1775926" y="223947"/>
                    <a:pt x="1769757" y="238841"/>
                    <a:pt x="1758775" y="249822"/>
                  </a:cubicBezTo>
                  <a:cubicBezTo>
                    <a:pt x="1747794" y="260803"/>
                    <a:pt x="1732900" y="266973"/>
                    <a:pt x="1717370" y="266973"/>
                  </a:cubicBezTo>
                  <a:lnTo>
                    <a:pt x="58556" y="266973"/>
                  </a:lnTo>
                  <a:cubicBezTo>
                    <a:pt x="26216" y="266973"/>
                    <a:pt x="0" y="240756"/>
                    <a:pt x="0" y="208417"/>
                  </a:cubicBezTo>
                  <a:lnTo>
                    <a:pt x="0" y="58556"/>
                  </a:lnTo>
                  <a:cubicBezTo>
                    <a:pt x="0" y="26216"/>
                    <a:pt x="26216" y="0"/>
                    <a:pt x="58556" y="0"/>
                  </a:cubicBezTo>
                  <a:close/>
                </a:path>
              </a:pathLst>
            </a:custGeom>
            <a:solidFill>
              <a:srgbClr val="CD3C3C"/>
            </a:solidFill>
          </p:spPr>
          <p:txBody>
            <a:bodyPr/>
            <a:lstStyle/>
            <a:p>
              <a:endParaRPr lang="es-MX"/>
            </a:p>
          </p:txBody>
        </p:sp>
        <p:sp>
          <p:nvSpPr>
            <p:cNvPr id="15" name="TextBox 15"/>
            <p:cNvSpPr txBox="1"/>
            <p:nvPr/>
          </p:nvSpPr>
          <p:spPr>
            <a:xfrm>
              <a:off x="0" y="-38100"/>
              <a:ext cx="1775926" cy="30507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9852281" y="6975317"/>
            <a:ext cx="6820830" cy="544255"/>
          </a:xfrm>
          <a:prstGeom prst="rect">
            <a:avLst/>
          </a:prstGeom>
        </p:spPr>
        <p:txBody>
          <a:bodyPr lIns="0" tIns="0" rIns="0" bIns="0" rtlCol="0" anchor="t">
            <a:spAutoFit/>
          </a:bodyPr>
          <a:lstStyle/>
          <a:p>
            <a:pPr algn="l">
              <a:lnSpc>
                <a:spcPts val="4456"/>
              </a:lnSpc>
            </a:pPr>
            <a:r>
              <a:rPr lang="en-US" sz="3428">
                <a:solidFill>
                  <a:srgbClr val="201E1E"/>
                </a:solidFill>
                <a:latin typeface="Inter"/>
              </a:rPr>
              <a:t>Falsa creencia vs realidad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b="641"/>
          <a:stretch>
            <a:fillRect/>
          </a:stretch>
        </p:blipFill>
        <p:spPr>
          <a:xfrm>
            <a:off x="0" y="1599526"/>
            <a:ext cx="18288000" cy="7580544"/>
          </a:xfrm>
          <a:prstGeom prst="rect">
            <a:avLst/>
          </a:prstGeom>
        </p:spPr>
      </p:pic>
      <p:sp>
        <p:nvSpPr>
          <p:cNvPr id="3" name="Freeform 3"/>
          <p:cNvSpPr/>
          <p:nvPr/>
        </p:nvSpPr>
        <p:spPr>
          <a:xfrm>
            <a:off x="2748719" y="144396"/>
            <a:ext cx="2784002" cy="1139827"/>
          </a:xfrm>
          <a:custGeom>
            <a:avLst/>
            <a:gdLst/>
            <a:ahLst/>
            <a:cxnLst/>
            <a:rect l="l" t="t" r="r" b="b"/>
            <a:pathLst>
              <a:path w="2784002" h="1139827">
                <a:moveTo>
                  <a:pt x="0" y="0"/>
                </a:moveTo>
                <a:lnTo>
                  <a:pt x="2784002" y="0"/>
                </a:lnTo>
                <a:lnTo>
                  <a:pt x="2784002" y="1139827"/>
                </a:lnTo>
                <a:lnTo>
                  <a:pt x="0" y="1139827"/>
                </a:lnTo>
                <a:lnTo>
                  <a:pt x="0" y="0"/>
                </a:lnTo>
                <a:close/>
              </a:path>
            </a:pathLst>
          </a:custGeom>
          <a:blipFill>
            <a:blip r:embed="rId5"/>
            <a:stretch>
              <a:fillRect/>
            </a:stretch>
          </a:blipFill>
        </p:spPr>
        <p:txBody>
          <a:bodyPr/>
          <a:lstStyle/>
          <a:p>
            <a:endParaRPr lang="es-MX"/>
          </a:p>
        </p:txBody>
      </p:sp>
      <p:sp>
        <p:nvSpPr>
          <p:cNvPr id="4" name="Freeform 4"/>
          <p:cNvSpPr/>
          <p:nvPr/>
        </p:nvSpPr>
        <p:spPr>
          <a:xfrm>
            <a:off x="13915146" y="0"/>
            <a:ext cx="1624134" cy="1599526"/>
          </a:xfrm>
          <a:custGeom>
            <a:avLst/>
            <a:gdLst/>
            <a:ahLst/>
            <a:cxnLst/>
            <a:rect l="l" t="t" r="r" b="b"/>
            <a:pathLst>
              <a:path w="1624134" h="1599526">
                <a:moveTo>
                  <a:pt x="0" y="0"/>
                </a:moveTo>
                <a:lnTo>
                  <a:pt x="1624135" y="0"/>
                </a:lnTo>
                <a:lnTo>
                  <a:pt x="1624135" y="1599526"/>
                </a:lnTo>
                <a:lnTo>
                  <a:pt x="0" y="1599526"/>
                </a:lnTo>
                <a:lnTo>
                  <a:pt x="0" y="0"/>
                </a:lnTo>
                <a:close/>
              </a:path>
            </a:pathLst>
          </a:custGeom>
          <a:blipFill>
            <a:blip r:embed="rId6"/>
            <a:stretch>
              <a:fillRect/>
            </a:stretch>
          </a:blipFill>
        </p:spPr>
        <p:txBody>
          <a:bodyPr/>
          <a:lstStyle/>
          <a:p>
            <a:endParaRPr lang="es-MX"/>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80858"/>
            <a:ext cx="16230600" cy="3086100"/>
            <a:chOff x="0" y="0"/>
            <a:chExt cx="4274726" cy="812800"/>
          </a:xfrm>
        </p:grpSpPr>
        <p:sp>
          <p:nvSpPr>
            <p:cNvPr id="3" name="Freeform 3"/>
            <p:cNvSpPr/>
            <p:nvPr/>
          </p:nvSpPr>
          <p:spPr>
            <a:xfrm>
              <a:off x="0" y="0"/>
              <a:ext cx="4274726" cy="812800"/>
            </a:xfrm>
            <a:custGeom>
              <a:avLst/>
              <a:gdLst/>
              <a:ahLst/>
              <a:cxnLst/>
              <a:rect l="l" t="t" r="r" b="b"/>
              <a:pathLst>
                <a:path w="4274726" h="812800">
                  <a:moveTo>
                    <a:pt x="24327" y="0"/>
                  </a:moveTo>
                  <a:lnTo>
                    <a:pt x="4250399" y="0"/>
                  </a:lnTo>
                  <a:cubicBezTo>
                    <a:pt x="4263834" y="0"/>
                    <a:pt x="4274726" y="10891"/>
                    <a:pt x="4274726" y="24327"/>
                  </a:cubicBezTo>
                  <a:lnTo>
                    <a:pt x="4274726" y="788473"/>
                  </a:lnTo>
                  <a:cubicBezTo>
                    <a:pt x="4274726" y="801909"/>
                    <a:pt x="4263834" y="812800"/>
                    <a:pt x="4250399" y="812800"/>
                  </a:cubicBezTo>
                  <a:lnTo>
                    <a:pt x="24327" y="812800"/>
                  </a:lnTo>
                  <a:cubicBezTo>
                    <a:pt x="10891" y="812800"/>
                    <a:pt x="0" y="801909"/>
                    <a:pt x="0" y="788473"/>
                  </a:cubicBezTo>
                  <a:lnTo>
                    <a:pt x="0" y="24327"/>
                  </a:lnTo>
                  <a:cubicBezTo>
                    <a:pt x="0" y="10891"/>
                    <a:pt x="10891" y="0"/>
                    <a:pt x="24327" y="0"/>
                  </a:cubicBezTo>
                  <a:close/>
                </a:path>
              </a:pathLst>
            </a:custGeom>
            <a:solidFill>
              <a:srgbClr val="CD3C3C"/>
            </a:solidFill>
          </p:spPr>
          <p:txBody>
            <a:bodyPr/>
            <a:lstStyle/>
            <a:p>
              <a:endParaRPr lang="es-MX"/>
            </a:p>
          </p:txBody>
        </p:sp>
        <p:sp>
          <p:nvSpPr>
            <p:cNvPr id="4" name="TextBox 4"/>
            <p:cNvSpPr txBox="1"/>
            <p:nvPr/>
          </p:nvSpPr>
          <p:spPr>
            <a:xfrm>
              <a:off x="0" y="-38100"/>
              <a:ext cx="427472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10412" y="5045288"/>
            <a:ext cx="16230600" cy="4975012"/>
            <a:chOff x="0" y="0"/>
            <a:chExt cx="4274726" cy="1043188"/>
          </a:xfrm>
        </p:grpSpPr>
        <p:sp>
          <p:nvSpPr>
            <p:cNvPr id="6" name="Freeform 6"/>
            <p:cNvSpPr/>
            <p:nvPr/>
          </p:nvSpPr>
          <p:spPr>
            <a:xfrm>
              <a:off x="0" y="0"/>
              <a:ext cx="4274726" cy="1043188"/>
            </a:xfrm>
            <a:custGeom>
              <a:avLst/>
              <a:gdLst/>
              <a:ahLst/>
              <a:cxnLst/>
              <a:rect l="l" t="t" r="r" b="b"/>
              <a:pathLst>
                <a:path w="4274726" h="1043188">
                  <a:moveTo>
                    <a:pt x="24327" y="0"/>
                  </a:moveTo>
                  <a:lnTo>
                    <a:pt x="4250399" y="0"/>
                  </a:lnTo>
                  <a:cubicBezTo>
                    <a:pt x="4263834" y="0"/>
                    <a:pt x="4274726" y="10891"/>
                    <a:pt x="4274726" y="24327"/>
                  </a:cubicBezTo>
                  <a:lnTo>
                    <a:pt x="4274726" y="1018861"/>
                  </a:lnTo>
                  <a:cubicBezTo>
                    <a:pt x="4274726" y="1025313"/>
                    <a:pt x="4272163" y="1031501"/>
                    <a:pt x="4267601" y="1036063"/>
                  </a:cubicBezTo>
                  <a:cubicBezTo>
                    <a:pt x="4263039" y="1040625"/>
                    <a:pt x="4256851" y="1043188"/>
                    <a:pt x="4250399" y="1043188"/>
                  </a:cubicBezTo>
                  <a:lnTo>
                    <a:pt x="24327" y="1043188"/>
                  </a:lnTo>
                  <a:cubicBezTo>
                    <a:pt x="10891" y="1043188"/>
                    <a:pt x="0" y="1032296"/>
                    <a:pt x="0" y="1018861"/>
                  </a:cubicBezTo>
                  <a:lnTo>
                    <a:pt x="0" y="24327"/>
                  </a:lnTo>
                  <a:cubicBezTo>
                    <a:pt x="0" y="10891"/>
                    <a:pt x="10891" y="0"/>
                    <a:pt x="24327" y="0"/>
                  </a:cubicBezTo>
                  <a:close/>
                </a:path>
              </a:pathLst>
            </a:custGeom>
            <a:solidFill>
              <a:srgbClr val="7ED957"/>
            </a:solidFill>
          </p:spPr>
          <p:txBody>
            <a:bodyPr/>
            <a:lstStyle/>
            <a:p>
              <a:endParaRPr lang="es-MX"/>
            </a:p>
          </p:txBody>
        </p:sp>
        <p:sp>
          <p:nvSpPr>
            <p:cNvPr id="7" name="TextBox 7"/>
            <p:cNvSpPr txBox="1"/>
            <p:nvPr/>
          </p:nvSpPr>
          <p:spPr>
            <a:xfrm>
              <a:off x="0" y="-38100"/>
              <a:ext cx="4274726" cy="108128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206303" y="2422519"/>
            <a:ext cx="13875395" cy="813941"/>
          </a:xfrm>
          <a:prstGeom prst="rect">
            <a:avLst/>
          </a:prstGeom>
        </p:spPr>
        <p:txBody>
          <a:bodyPr lIns="0" tIns="0" rIns="0" bIns="0" rtlCol="0" anchor="t">
            <a:spAutoFit/>
          </a:bodyPr>
          <a:lstStyle/>
          <a:p>
            <a:pPr algn="ctr">
              <a:lnSpc>
                <a:spcPts val="7081"/>
              </a:lnSpc>
              <a:spcBef>
                <a:spcPct val="0"/>
              </a:spcBef>
            </a:pPr>
            <a:r>
              <a:rPr lang="en-US" sz="5058" spc="252" dirty="0">
                <a:solidFill>
                  <a:srgbClr val="000000"/>
                </a:solidFill>
                <a:latin typeface="Marykate"/>
              </a:rPr>
              <a:t>“</a:t>
            </a:r>
            <a:r>
              <a:rPr lang="en-US" sz="5058" spc="252" dirty="0">
                <a:solidFill>
                  <a:schemeClr val="bg1"/>
                </a:solidFill>
                <a:latin typeface="Marykate"/>
              </a:rPr>
              <a:t>El </a:t>
            </a:r>
            <a:r>
              <a:rPr lang="en-US" sz="5058" spc="252" dirty="0" err="1">
                <a:solidFill>
                  <a:schemeClr val="bg1"/>
                </a:solidFill>
                <a:latin typeface="Marykate"/>
              </a:rPr>
              <a:t>acoso</a:t>
            </a:r>
            <a:r>
              <a:rPr lang="en-US" sz="5058" spc="252" dirty="0">
                <a:solidFill>
                  <a:schemeClr val="bg1"/>
                </a:solidFill>
                <a:latin typeface="Marykate"/>
              </a:rPr>
              <a:t> </a:t>
            </a:r>
            <a:r>
              <a:rPr lang="en-US" sz="5058" spc="252" dirty="0" err="1">
                <a:solidFill>
                  <a:schemeClr val="bg1"/>
                </a:solidFill>
                <a:latin typeface="Marykate"/>
              </a:rPr>
              <a:t>siempre</a:t>
            </a:r>
            <a:r>
              <a:rPr lang="en-US" sz="5058" spc="252" dirty="0">
                <a:solidFill>
                  <a:schemeClr val="bg1"/>
                </a:solidFill>
                <a:latin typeface="Marykate"/>
              </a:rPr>
              <a:t> ha </a:t>
            </a:r>
            <a:r>
              <a:rPr lang="en-US" sz="5058" spc="252" dirty="0" err="1">
                <a:solidFill>
                  <a:schemeClr val="bg1"/>
                </a:solidFill>
                <a:latin typeface="Marykate"/>
              </a:rPr>
              <a:t>existido</a:t>
            </a:r>
            <a:r>
              <a:rPr lang="en-US" sz="5058" spc="252" dirty="0">
                <a:solidFill>
                  <a:schemeClr val="bg1"/>
                </a:solidFill>
                <a:latin typeface="Marykate"/>
              </a:rPr>
              <a:t>, </a:t>
            </a:r>
            <a:r>
              <a:rPr lang="en-US" sz="5058" spc="252" dirty="0" err="1">
                <a:solidFill>
                  <a:schemeClr val="bg1"/>
                </a:solidFill>
                <a:latin typeface="Marykate"/>
              </a:rPr>
              <a:t>pero</a:t>
            </a:r>
            <a:r>
              <a:rPr lang="en-US" sz="5058" spc="252" dirty="0">
                <a:solidFill>
                  <a:schemeClr val="bg1"/>
                </a:solidFill>
                <a:latin typeface="Marykate"/>
              </a:rPr>
              <a:t> </a:t>
            </a:r>
            <a:r>
              <a:rPr lang="en-US" sz="5058" spc="252" dirty="0" err="1">
                <a:solidFill>
                  <a:schemeClr val="bg1"/>
                </a:solidFill>
                <a:latin typeface="Marykate"/>
              </a:rPr>
              <a:t>ahorita</a:t>
            </a:r>
            <a:r>
              <a:rPr lang="en-US" sz="5058" spc="252" dirty="0">
                <a:solidFill>
                  <a:schemeClr val="bg1"/>
                </a:solidFill>
                <a:latin typeface="Marykate"/>
              </a:rPr>
              <a:t> </a:t>
            </a:r>
            <a:r>
              <a:rPr lang="en-US" sz="5058" spc="252" dirty="0" err="1">
                <a:solidFill>
                  <a:schemeClr val="bg1"/>
                </a:solidFill>
                <a:latin typeface="Marykate"/>
              </a:rPr>
              <a:t>está</a:t>
            </a:r>
            <a:r>
              <a:rPr lang="en-US" sz="5058" spc="252" dirty="0">
                <a:solidFill>
                  <a:schemeClr val="bg1"/>
                </a:solidFill>
                <a:latin typeface="Marykate"/>
              </a:rPr>
              <a:t> de </a:t>
            </a:r>
            <a:r>
              <a:rPr lang="en-US" sz="5058" spc="252" dirty="0" err="1">
                <a:solidFill>
                  <a:schemeClr val="bg1"/>
                </a:solidFill>
                <a:latin typeface="Marykate"/>
              </a:rPr>
              <a:t>moda</a:t>
            </a:r>
            <a:r>
              <a:rPr lang="en-US" sz="5058" spc="252" dirty="0">
                <a:solidFill>
                  <a:srgbClr val="000000"/>
                </a:solidFill>
                <a:latin typeface="Marykate"/>
              </a:rPr>
              <a:t>”</a:t>
            </a:r>
          </a:p>
        </p:txBody>
      </p:sp>
      <p:sp>
        <p:nvSpPr>
          <p:cNvPr id="9" name="TextBox 9"/>
          <p:cNvSpPr txBox="1"/>
          <p:nvPr/>
        </p:nvSpPr>
        <p:spPr>
          <a:xfrm>
            <a:off x="1928882" y="5482169"/>
            <a:ext cx="14838198" cy="4219104"/>
          </a:xfrm>
          <a:prstGeom prst="rect">
            <a:avLst/>
          </a:prstGeom>
        </p:spPr>
        <p:txBody>
          <a:bodyPr lIns="0" tIns="0" rIns="0" bIns="0" rtlCol="0" anchor="t">
            <a:spAutoFit/>
          </a:bodyPr>
          <a:lstStyle/>
          <a:p>
            <a:pPr algn="just">
              <a:lnSpc>
                <a:spcPts val="4698"/>
              </a:lnSpc>
              <a:spcBef>
                <a:spcPct val="0"/>
              </a:spcBef>
            </a:pPr>
            <a:r>
              <a:rPr lang="en-US" sz="4400" spc="167" dirty="0">
                <a:solidFill>
                  <a:srgbClr val="000000"/>
                </a:solidFill>
                <a:latin typeface="Marykate"/>
              </a:rPr>
              <a:t>Este </a:t>
            </a:r>
            <a:r>
              <a:rPr lang="en-US" sz="4400" spc="167" dirty="0" err="1">
                <a:solidFill>
                  <a:srgbClr val="000000"/>
                </a:solidFill>
                <a:latin typeface="Marykate"/>
              </a:rPr>
              <a:t>tipo</a:t>
            </a:r>
            <a:r>
              <a:rPr lang="en-US" sz="4400" spc="167" dirty="0">
                <a:solidFill>
                  <a:srgbClr val="000000"/>
                </a:solidFill>
                <a:latin typeface="Marykate"/>
              </a:rPr>
              <a:t> de </a:t>
            </a:r>
            <a:r>
              <a:rPr lang="en-US" sz="4400" spc="167" dirty="0" err="1">
                <a:solidFill>
                  <a:srgbClr val="000000"/>
                </a:solidFill>
                <a:latin typeface="Marykate"/>
              </a:rPr>
              <a:t>creencias</a:t>
            </a:r>
            <a:r>
              <a:rPr lang="en-US" sz="4400" spc="167" dirty="0">
                <a:solidFill>
                  <a:srgbClr val="000000"/>
                </a:solidFill>
                <a:latin typeface="Marykate"/>
              </a:rPr>
              <a:t> </a:t>
            </a:r>
            <a:r>
              <a:rPr lang="en-US" sz="4400" spc="167" dirty="0" err="1">
                <a:solidFill>
                  <a:srgbClr val="000000"/>
                </a:solidFill>
                <a:latin typeface="Marykate"/>
              </a:rPr>
              <a:t>fomentan</a:t>
            </a:r>
            <a:r>
              <a:rPr lang="en-US" sz="4400" spc="167" dirty="0">
                <a:solidFill>
                  <a:srgbClr val="000000"/>
                </a:solidFill>
                <a:latin typeface="Marykate"/>
              </a:rPr>
              <a:t> una </a:t>
            </a:r>
            <a:r>
              <a:rPr lang="en-US" sz="4400" spc="167" dirty="0" err="1">
                <a:solidFill>
                  <a:srgbClr val="000000"/>
                </a:solidFill>
                <a:latin typeface="Marykate"/>
              </a:rPr>
              <a:t>actitud</a:t>
            </a:r>
            <a:r>
              <a:rPr lang="en-US" sz="4400" spc="167" dirty="0">
                <a:solidFill>
                  <a:srgbClr val="000000"/>
                </a:solidFill>
                <a:latin typeface="Marykate"/>
              </a:rPr>
              <a:t> </a:t>
            </a:r>
            <a:r>
              <a:rPr lang="en-US" sz="4400" spc="167" dirty="0" err="1">
                <a:solidFill>
                  <a:srgbClr val="000000"/>
                </a:solidFill>
                <a:latin typeface="Marykate"/>
              </a:rPr>
              <a:t>pasiva</a:t>
            </a:r>
            <a:r>
              <a:rPr lang="en-US" sz="4400" spc="167" dirty="0">
                <a:solidFill>
                  <a:srgbClr val="000000"/>
                </a:solidFill>
                <a:latin typeface="Marykate"/>
              </a:rPr>
              <a:t> ante </a:t>
            </a:r>
            <a:r>
              <a:rPr lang="en-US" sz="4400" spc="167" dirty="0" err="1">
                <a:solidFill>
                  <a:srgbClr val="000000"/>
                </a:solidFill>
                <a:latin typeface="Marykate"/>
              </a:rPr>
              <a:t>el</a:t>
            </a:r>
            <a:r>
              <a:rPr lang="en-US" sz="4400" spc="167" dirty="0">
                <a:solidFill>
                  <a:srgbClr val="000000"/>
                </a:solidFill>
                <a:latin typeface="Marykate"/>
              </a:rPr>
              <a:t> </a:t>
            </a:r>
            <a:r>
              <a:rPr lang="en-US" sz="4400" spc="167" dirty="0" err="1">
                <a:solidFill>
                  <a:srgbClr val="000000"/>
                </a:solidFill>
                <a:latin typeface="Marykate"/>
              </a:rPr>
              <a:t>problema</a:t>
            </a:r>
            <a:r>
              <a:rPr lang="en-US" sz="4400" spc="167" dirty="0">
                <a:solidFill>
                  <a:srgbClr val="000000"/>
                </a:solidFill>
                <a:latin typeface="Marykate"/>
              </a:rPr>
              <a:t>. Que </a:t>
            </a:r>
            <a:r>
              <a:rPr lang="en-US" sz="4400" spc="167" dirty="0" err="1">
                <a:solidFill>
                  <a:srgbClr val="000000"/>
                </a:solidFill>
                <a:latin typeface="Marykate"/>
              </a:rPr>
              <a:t>el</a:t>
            </a:r>
            <a:r>
              <a:rPr lang="en-US" sz="4400" spc="167" dirty="0">
                <a:solidFill>
                  <a:srgbClr val="000000"/>
                </a:solidFill>
                <a:latin typeface="Marykate"/>
              </a:rPr>
              <a:t> </a:t>
            </a:r>
            <a:r>
              <a:rPr lang="en-US" sz="4400" spc="167" dirty="0" err="1">
                <a:solidFill>
                  <a:srgbClr val="000000"/>
                </a:solidFill>
                <a:latin typeface="Marykate"/>
              </a:rPr>
              <a:t>acoso</a:t>
            </a:r>
            <a:r>
              <a:rPr lang="en-US" sz="4400" spc="167" dirty="0">
                <a:solidFill>
                  <a:srgbClr val="000000"/>
                </a:solidFill>
                <a:latin typeface="Marykate"/>
              </a:rPr>
              <a:t> </a:t>
            </a:r>
            <a:r>
              <a:rPr lang="en-US" sz="4400" spc="167" dirty="0" err="1">
                <a:solidFill>
                  <a:srgbClr val="000000"/>
                </a:solidFill>
                <a:latin typeface="Marykate"/>
              </a:rPr>
              <a:t>haya</a:t>
            </a:r>
            <a:r>
              <a:rPr lang="en-US" sz="4400" spc="167" dirty="0">
                <a:solidFill>
                  <a:srgbClr val="000000"/>
                </a:solidFill>
                <a:latin typeface="Marykate"/>
              </a:rPr>
              <a:t> </a:t>
            </a:r>
            <a:r>
              <a:rPr lang="en-US" sz="4400" spc="167" dirty="0" err="1">
                <a:solidFill>
                  <a:srgbClr val="000000"/>
                </a:solidFill>
                <a:latin typeface="Marykate"/>
              </a:rPr>
              <a:t>existido</a:t>
            </a:r>
            <a:r>
              <a:rPr lang="en-US" sz="4400" spc="167" dirty="0">
                <a:solidFill>
                  <a:srgbClr val="000000"/>
                </a:solidFill>
                <a:latin typeface="Marykate"/>
              </a:rPr>
              <a:t> </a:t>
            </a:r>
            <a:r>
              <a:rPr lang="en-US" sz="4400" spc="167" dirty="0" err="1">
                <a:solidFill>
                  <a:srgbClr val="000000"/>
                </a:solidFill>
                <a:latin typeface="Marykate"/>
              </a:rPr>
              <a:t>siempre</a:t>
            </a:r>
            <a:r>
              <a:rPr lang="en-US" sz="4400" spc="167" dirty="0">
                <a:solidFill>
                  <a:srgbClr val="000000"/>
                </a:solidFill>
                <a:latin typeface="Marykate"/>
              </a:rPr>
              <a:t> no </a:t>
            </a:r>
            <a:r>
              <a:rPr lang="en-US" sz="4400" spc="167" dirty="0" err="1">
                <a:solidFill>
                  <a:srgbClr val="000000"/>
                </a:solidFill>
                <a:latin typeface="Marykate"/>
              </a:rPr>
              <a:t>significa</a:t>
            </a:r>
            <a:r>
              <a:rPr lang="en-US" sz="4400" spc="167" dirty="0">
                <a:solidFill>
                  <a:srgbClr val="000000"/>
                </a:solidFill>
                <a:latin typeface="Marykate"/>
              </a:rPr>
              <a:t> que no </a:t>
            </a:r>
            <a:r>
              <a:rPr lang="en-US" sz="4400" spc="167" dirty="0" err="1">
                <a:solidFill>
                  <a:srgbClr val="000000"/>
                </a:solidFill>
                <a:latin typeface="Marykate"/>
              </a:rPr>
              <a:t>podamos</a:t>
            </a:r>
            <a:r>
              <a:rPr lang="en-US" sz="4400" spc="167" dirty="0">
                <a:solidFill>
                  <a:srgbClr val="000000"/>
                </a:solidFill>
                <a:latin typeface="Marykate"/>
              </a:rPr>
              <a:t> </a:t>
            </a:r>
            <a:r>
              <a:rPr lang="en-US" sz="4400" spc="167" dirty="0" err="1">
                <a:solidFill>
                  <a:srgbClr val="000000"/>
                </a:solidFill>
                <a:latin typeface="Marykate"/>
              </a:rPr>
              <a:t>hacer</a:t>
            </a:r>
            <a:r>
              <a:rPr lang="en-US" sz="4400" spc="167" dirty="0">
                <a:solidFill>
                  <a:srgbClr val="000000"/>
                </a:solidFill>
                <a:latin typeface="Marykate"/>
              </a:rPr>
              <a:t> nada para </a:t>
            </a:r>
            <a:r>
              <a:rPr lang="en-US" sz="4400" spc="167" dirty="0" err="1">
                <a:solidFill>
                  <a:srgbClr val="000000"/>
                </a:solidFill>
                <a:latin typeface="Marykate"/>
              </a:rPr>
              <a:t>evitarlo</a:t>
            </a:r>
            <a:r>
              <a:rPr lang="en-US" sz="4400" spc="167" dirty="0">
                <a:solidFill>
                  <a:srgbClr val="000000"/>
                </a:solidFill>
                <a:latin typeface="Marykate"/>
              </a:rPr>
              <a:t> </a:t>
            </a:r>
            <a:r>
              <a:rPr lang="en-US" sz="4400" spc="167" dirty="0" err="1">
                <a:solidFill>
                  <a:srgbClr val="000000"/>
                </a:solidFill>
                <a:latin typeface="Marykate"/>
              </a:rPr>
              <a:t>en</a:t>
            </a:r>
            <a:r>
              <a:rPr lang="en-US" sz="4400" spc="167" dirty="0">
                <a:solidFill>
                  <a:srgbClr val="000000"/>
                </a:solidFill>
                <a:latin typeface="Marykate"/>
              </a:rPr>
              <a:t> </a:t>
            </a:r>
            <a:r>
              <a:rPr lang="en-US" sz="4400" spc="167" dirty="0" err="1">
                <a:solidFill>
                  <a:srgbClr val="000000"/>
                </a:solidFill>
                <a:latin typeface="Marykate"/>
              </a:rPr>
              <a:t>el</a:t>
            </a:r>
            <a:r>
              <a:rPr lang="en-US" sz="4400" spc="167" dirty="0">
                <a:solidFill>
                  <a:srgbClr val="000000"/>
                </a:solidFill>
                <a:latin typeface="Marykate"/>
              </a:rPr>
              <a:t> </a:t>
            </a:r>
            <a:r>
              <a:rPr lang="en-US" sz="4400" spc="167" dirty="0" err="1">
                <a:solidFill>
                  <a:srgbClr val="000000"/>
                </a:solidFill>
                <a:latin typeface="Marykate"/>
              </a:rPr>
              <a:t>presente</a:t>
            </a:r>
            <a:r>
              <a:rPr lang="en-US" sz="4400" spc="167" dirty="0">
                <a:solidFill>
                  <a:srgbClr val="000000"/>
                </a:solidFill>
                <a:latin typeface="Marykate"/>
              </a:rPr>
              <a:t>. La </a:t>
            </a:r>
            <a:r>
              <a:rPr lang="en-US" sz="4400" spc="167" dirty="0" err="1">
                <a:solidFill>
                  <a:srgbClr val="000000"/>
                </a:solidFill>
                <a:latin typeface="Marykate"/>
              </a:rPr>
              <a:t>antigüedad</a:t>
            </a:r>
            <a:r>
              <a:rPr lang="en-US" sz="4400" spc="167" dirty="0">
                <a:solidFill>
                  <a:srgbClr val="000000"/>
                </a:solidFill>
                <a:latin typeface="Marykate"/>
              </a:rPr>
              <a:t> de una </a:t>
            </a:r>
            <a:r>
              <a:rPr lang="en-US" sz="4400" spc="167" dirty="0" err="1">
                <a:solidFill>
                  <a:srgbClr val="000000"/>
                </a:solidFill>
                <a:latin typeface="Marykate"/>
              </a:rPr>
              <a:t>creencia</a:t>
            </a:r>
            <a:r>
              <a:rPr lang="en-US" sz="4400" spc="167" dirty="0">
                <a:solidFill>
                  <a:srgbClr val="000000"/>
                </a:solidFill>
                <a:latin typeface="Marykate"/>
              </a:rPr>
              <a:t> falsa no la </a:t>
            </a:r>
            <a:r>
              <a:rPr lang="en-US" sz="4400" spc="167" dirty="0" err="1">
                <a:solidFill>
                  <a:srgbClr val="000000"/>
                </a:solidFill>
                <a:latin typeface="Marykate"/>
              </a:rPr>
              <a:t>hace</a:t>
            </a:r>
            <a:r>
              <a:rPr lang="en-US" sz="4400" spc="167" dirty="0">
                <a:solidFill>
                  <a:srgbClr val="000000"/>
                </a:solidFill>
                <a:latin typeface="Marykate"/>
              </a:rPr>
              <a:t> </a:t>
            </a:r>
            <a:r>
              <a:rPr lang="en-US" sz="4400" spc="167" dirty="0" err="1">
                <a:solidFill>
                  <a:srgbClr val="000000"/>
                </a:solidFill>
                <a:latin typeface="Marykate"/>
              </a:rPr>
              <a:t>verdadera</a:t>
            </a:r>
            <a:r>
              <a:rPr lang="en-US" sz="4400" spc="167" dirty="0">
                <a:solidFill>
                  <a:srgbClr val="000000"/>
                </a:solidFill>
                <a:latin typeface="Marykate"/>
              </a:rPr>
              <a:t>. El </a:t>
            </a:r>
            <a:r>
              <a:rPr lang="en-US" sz="4400" spc="167" dirty="0" err="1">
                <a:solidFill>
                  <a:srgbClr val="000000"/>
                </a:solidFill>
                <a:latin typeface="Marykate"/>
              </a:rPr>
              <a:t>acoso</a:t>
            </a:r>
            <a:r>
              <a:rPr lang="en-US" sz="4400" spc="167" dirty="0">
                <a:solidFill>
                  <a:srgbClr val="000000"/>
                </a:solidFill>
                <a:latin typeface="Marykate"/>
              </a:rPr>
              <a:t> escolar ha </a:t>
            </a:r>
            <a:r>
              <a:rPr lang="en-US" sz="4400" spc="167" dirty="0" err="1">
                <a:solidFill>
                  <a:srgbClr val="000000"/>
                </a:solidFill>
                <a:latin typeface="Marykate"/>
              </a:rPr>
              <a:t>sido</a:t>
            </a:r>
            <a:r>
              <a:rPr lang="en-US" sz="4400" spc="167" dirty="0">
                <a:solidFill>
                  <a:srgbClr val="000000"/>
                </a:solidFill>
                <a:latin typeface="Marykate"/>
              </a:rPr>
              <a:t> </a:t>
            </a:r>
            <a:r>
              <a:rPr lang="en-US" sz="4400" spc="167" dirty="0" err="1">
                <a:solidFill>
                  <a:srgbClr val="000000"/>
                </a:solidFill>
                <a:latin typeface="Marykate"/>
              </a:rPr>
              <a:t>objeto</a:t>
            </a:r>
            <a:r>
              <a:rPr lang="en-US" sz="4400" spc="167" dirty="0">
                <a:solidFill>
                  <a:srgbClr val="000000"/>
                </a:solidFill>
                <a:latin typeface="Marykate"/>
              </a:rPr>
              <a:t> de </a:t>
            </a:r>
            <a:r>
              <a:rPr lang="en-US" sz="4400" spc="167" dirty="0" err="1">
                <a:solidFill>
                  <a:srgbClr val="000000"/>
                </a:solidFill>
                <a:latin typeface="Marykate"/>
              </a:rPr>
              <a:t>estudio</a:t>
            </a:r>
            <a:r>
              <a:rPr lang="en-US" sz="4400" spc="167" dirty="0">
                <a:solidFill>
                  <a:srgbClr val="000000"/>
                </a:solidFill>
                <a:latin typeface="Marykate"/>
              </a:rPr>
              <a:t> </a:t>
            </a:r>
            <a:r>
              <a:rPr lang="en-US" sz="4400" spc="167" dirty="0" err="1">
                <a:solidFill>
                  <a:srgbClr val="000000"/>
                </a:solidFill>
                <a:latin typeface="Marykate"/>
              </a:rPr>
              <a:t>en</a:t>
            </a:r>
            <a:r>
              <a:rPr lang="en-US" sz="4400" spc="167" dirty="0">
                <a:solidFill>
                  <a:srgbClr val="000000"/>
                </a:solidFill>
                <a:latin typeface="Marykate"/>
              </a:rPr>
              <a:t> la </a:t>
            </a:r>
            <a:r>
              <a:rPr lang="en-US" sz="4400" spc="167" dirty="0" err="1">
                <a:solidFill>
                  <a:srgbClr val="000000"/>
                </a:solidFill>
                <a:latin typeface="Marykate"/>
              </a:rPr>
              <a:t>actualidad</a:t>
            </a:r>
            <a:r>
              <a:rPr lang="en-US" sz="4400" spc="167" dirty="0">
                <a:solidFill>
                  <a:srgbClr val="000000"/>
                </a:solidFill>
                <a:latin typeface="Marykate"/>
              </a:rPr>
              <a:t>, y se ha </a:t>
            </a:r>
            <a:r>
              <a:rPr lang="en-US" sz="4400" spc="167" dirty="0" err="1">
                <a:solidFill>
                  <a:srgbClr val="000000"/>
                </a:solidFill>
                <a:latin typeface="Marykate"/>
              </a:rPr>
              <a:t>demostrado</a:t>
            </a:r>
            <a:r>
              <a:rPr lang="en-US" sz="4400" spc="167" dirty="0">
                <a:solidFill>
                  <a:srgbClr val="000000"/>
                </a:solidFill>
                <a:latin typeface="Marykate"/>
              </a:rPr>
              <a:t> que </a:t>
            </a:r>
            <a:r>
              <a:rPr lang="en-US" sz="4400" spc="167" dirty="0" err="1">
                <a:solidFill>
                  <a:srgbClr val="000000"/>
                </a:solidFill>
                <a:latin typeface="Marykate"/>
              </a:rPr>
              <a:t>tiene</a:t>
            </a:r>
            <a:r>
              <a:rPr lang="en-US" sz="4400" spc="167" dirty="0">
                <a:solidFill>
                  <a:srgbClr val="000000"/>
                </a:solidFill>
                <a:latin typeface="Marykate"/>
              </a:rPr>
              <a:t> </a:t>
            </a:r>
            <a:r>
              <a:rPr lang="en-US" sz="4400" spc="167" dirty="0" err="1">
                <a:solidFill>
                  <a:srgbClr val="000000"/>
                </a:solidFill>
                <a:latin typeface="Marykate"/>
              </a:rPr>
              <a:t>consecuencias</a:t>
            </a:r>
            <a:r>
              <a:rPr lang="en-US" sz="4400" spc="167" dirty="0">
                <a:solidFill>
                  <a:srgbClr val="000000"/>
                </a:solidFill>
                <a:latin typeface="Marykate"/>
              </a:rPr>
              <a:t> </a:t>
            </a:r>
            <a:r>
              <a:rPr lang="en-US" sz="4400" spc="167" dirty="0" err="1">
                <a:solidFill>
                  <a:srgbClr val="000000"/>
                </a:solidFill>
                <a:latin typeface="Marykate"/>
              </a:rPr>
              <a:t>importantes</a:t>
            </a:r>
            <a:r>
              <a:rPr lang="en-US" sz="4400" spc="167" dirty="0">
                <a:solidFill>
                  <a:srgbClr val="000000"/>
                </a:solidFill>
                <a:latin typeface="Marykate"/>
              </a:rPr>
              <a:t> para </a:t>
            </a:r>
            <a:r>
              <a:rPr lang="en-US" sz="4400" spc="167" dirty="0" err="1">
                <a:solidFill>
                  <a:srgbClr val="000000"/>
                </a:solidFill>
                <a:latin typeface="Marykate"/>
              </a:rPr>
              <a:t>los</a:t>
            </a:r>
            <a:r>
              <a:rPr lang="en-US" sz="4400" spc="167" dirty="0">
                <a:solidFill>
                  <a:srgbClr val="000000"/>
                </a:solidFill>
                <a:latin typeface="Marykate"/>
              </a:rPr>
              <a:t> </a:t>
            </a:r>
            <a:r>
              <a:rPr lang="en-US" sz="4400" spc="167" dirty="0" err="1">
                <a:solidFill>
                  <a:srgbClr val="000000"/>
                </a:solidFill>
                <a:latin typeface="Marykate"/>
              </a:rPr>
              <a:t>diferentes</a:t>
            </a:r>
            <a:r>
              <a:rPr lang="en-US" sz="4400" spc="167" dirty="0">
                <a:solidFill>
                  <a:srgbClr val="000000"/>
                </a:solidFill>
                <a:latin typeface="Marykate"/>
              </a:rPr>
              <a:t> </a:t>
            </a:r>
            <a:r>
              <a:rPr lang="en-US" sz="4400" spc="167" dirty="0" err="1">
                <a:solidFill>
                  <a:srgbClr val="000000"/>
                </a:solidFill>
                <a:latin typeface="Marykate"/>
              </a:rPr>
              <a:t>actores</a:t>
            </a:r>
            <a:r>
              <a:rPr lang="en-US" sz="4400" spc="167" dirty="0">
                <a:solidFill>
                  <a:srgbClr val="000000"/>
                </a:solidFill>
                <a:latin typeface="Marykate"/>
              </a:rPr>
              <a:t>: la </a:t>
            </a:r>
            <a:r>
              <a:rPr lang="en-US" sz="4400" spc="167" dirty="0" err="1">
                <a:solidFill>
                  <a:srgbClr val="000000"/>
                </a:solidFill>
                <a:latin typeface="Marykate"/>
              </a:rPr>
              <a:t>víctima</a:t>
            </a:r>
            <a:r>
              <a:rPr lang="en-US" sz="4400" spc="167" dirty="0">
                <a:solidFill>
                  <a:srgbClr val="000000"/>
                </a:solidFill>
                <a:latin typeface="Marykate"/>
              </a:rPr>
              <a:t>, la o </a:t>
            </a:r>
            <a:r>
              <a:rPr lang="en-US" sz="4400" spc="167" dirty="0" err="1">
                <a:solidFill>
                  <a:srgbClr val="000000"/>
                </a:solidFill>
                <a:latin typeface="Marykate"/>
              </a:rPr>
              <a:t>el</a:t>
            </a:r>
            <a:r>
              <a:rPr lang="en-US" sz="4400" spc="167" dirty="0">
                <a:solidFill>
                  <a:srgbClr val="000000"/>
                </a:solidFill>
                <a:latin typeface="Marykate"/>
              </a:rPr>
              <a:t> </a:t>
            </a:r>
            <a:r>
              <a:rPr lang="en-US" sz="4400" spc="167" dirty="0" err="1">
                <a:solidFill>
                  <a:srgbClr val="000000"/>
                </a:solidFill>
                <a:latin typeface="Marykate"/>
              </a:rPr>
              <a:t>estudiante</a:t>
            </a:r>
            <a:r>
              <a:rPr lang="en-US" sz="4400" spc="167" dirty="0">
                <a:solidFill>
                  <a:srgbClr val="000000"/>
                </a:solidFill>
                <a:latin typeface="Marykate"/>
              </a:rPr>
              <a:t> que </a:t>
            </a:r>
            <a:r>
              <a:rPr lang="en-US" sz="4400" spc="167" dirty="0" err="1">
                <a:solidFill>
                  <a:srgbClr val="000000"/>
                </a:solidFill>
                <a:latin typeface="Marykate"/>
              </a:rPr>
              <a:t>realiza</a:t>
            </a:r>
            <a:r>
              <a:rPr lang="en-US" sz="4400" spc="167" dirty="0">
                <a:solidFill>
                  <a:srgbClr val="000000"/>
                </a:solidFill>
                <a:latin typeface="Marykate"/>
              </a:rPr>
              <a:t> </a:t>
            </a:r>
            <a:r>
              <a:rPr lang="en-US" sz="4400" spc="167" dirty="0" err="1">
                <a:solidFill>
                  <a:srgbClr val="000000"/>
                </a:solidFill>
                <a:latin typeface="Marykate"/>
              </a:rPr>
              <a:t>conductas</a:t>
            </a:r>
            <a:r>
              <a:rPr lang="en-US" sz="4400" spc="167" dirty="0">
                <a:solidFill>
                  <a:srgbClr val="000000"/>
                </a:solidFill>
                <a:latin typeface="Marykate"/>
              </a:rPr>
              <a:t> de </a:t>
            </a:r>
            <a:r>
              <a:rPr lang="en-US" sz="4400" spc="167" dirty="0" err="1">
                <a:solidFill>
                  <a:srgbClr val="000000"/>
                </a:solidFill>
                <a:latin typeface="Marykate"/>
              </a:rPr>
              <a:t>acoso</a:t>
            </a:r>
            <a:r>
              <a:rPr lang="en-US" sz="4400" spc="167" dirty="0">
                <a:solidFill>
                  <a:srgbClr val="000000"/>
                </a:solidFill>
                <a:latin typeface="Marykate"/>
              </a:rPr>
              <a:t> escolar, </a:t>
            </a:r>
            <a:r>
              <a:rPr lang="en-US" sz="4400" spc="167" dirty="0" err="1">
                <a:solidFill>
                  <a:srgbClr val="000000"/>
                </a:solidFill>
                <a:latin typeface="Marykate"/>
              </a:rPr>
              <a:t>los</a:t>
            </a:r>
            <a:r>
              <a:rPr lang="en-US" sz="4400" spc="167" dirty="0">
                <a:solidFill>
                  <a:srgbClr val="000000"/>
                </a:solidFill>
                <a:latin typeface="Marykate"/>
              </a:rPr>
              <a:t> </a:t>
            </a:r>
            <a:r>
              <a:rPr lang="en-US" sz="4400" spc="167" dirty="0" err="1">
                <a:solidFill>
                  <a:srgbClr val="000000"/>
                </a:solidFill>
                <a:latin typeface="Marykate"/>
              </a:rPr>
              <a:t>espectadores</a:t>
            </a:r>
            <a:r>
              <a:rPr lang="en-US" sz="4400" spc="167" dirty="0">
                <a:solidFill>
                  <a:srgbClr val="000000"/>
                </a:solidFill>
                <a:latin typeface="Marykate"/>
              </a:rPr>
              <a:t>, </a:t>
            </a:r>
            <a:r>
              <a:rPr lang="en-US" sz="4400" spc="167" dirty="0" err="1">
                <a:solidFill>
                  <a:srgbClr val="000000"/>
                </a:solidFill>
                <a:latin typeface="Marykate"/>
              </a:rPr>
              <a:t>etcétera</a:t>
            </a:r>
            <a:r>
              <a:rPr lang="en-US" sz="4400" spc="167" dirty="0">
                <a:solidFill>
                  <a:srgbClr val="000000"/>
                </a:solidFill>
                <a:latin typeface="Marykate"/>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p:nvPr/>
        </p:nvGrpSpPr>
        <p:grpSpPr>
          <a:xfrm>
            <a:off x="1098332" y="4305300"/>
            <a:ext cx="16230600" cy="4432040"/>
            <a:chOff x="0" y="0"/>
            <a:chExt cx="4274726" cy="1167286"/>
          </a:xfrm>
        </p:grpSpPr>
        <p:sp>
          <p:nvSpPr>
            <p:cNvPr id="3" name="Freeform 3"/>
            <p:cNvSpPr/>
            <p:nvPr/>
          </p:nvSpPr>
          <p:spPr>
            <a:xfrm>
              <a:off x="0" y="0"/>
              <a:ext cx="4274726" cy="1167286"/>
            </a:xfrm>
            <a:custGeom>
              <a:avLst/>
              <a:gdLst/>
              <a:ahLst/>
              <a:cxnLst/>
              <a:rect l="l" t="t" r="r" b="b"/>
              <a:pathLst>
                <a:path w="4274726" h="1167286">
                  <a:moveTo>
                    <a:pt x="24327" y="0"/>
                  </a:moveTo>
                  <a:lnTo>
                    <a:pt x="4250399" y="0"/>
                  </a:lnTo>
                  <a:cubicBezTo>
                    <a:pt x="4263834" y="0"/>
                    <a:pt x="4274726" y="10891"/>
                    <a:pt x="4274726" y="24327"/>
                  </a:cubicBezTo>
                  <a:lnTo>
                    <a:pt x="4274726" y="1142959"/>
                  </a:lnTo>
                  <a:cubicBezTo>
                    <a:pt x="4274726" y="1156395"/>
                    <a:pt x="4263834" y="1167286"/>
                    <a:pt x="4250399" y="1167286"/>
                  </a:cubicBezTo>
                  <a:lnTo>
                    <a:pt x="24327" y="1167286"/>
                  </a:lnTo>
                  <a:cubicBezTo>
                    <a:pt x="10891" y="1167286"/>
                    <a:pt x="0" y="1156395"/>
                    <a:pt x="0" y="1142959"/>
                  </a:cubicBezTo>
                  <a:lnTo>
                    <a:pt x="0" y="24327"/>
                  </a:lnTo>
                  <a:cubicBezTo>
                    <a:pt x="0" y="10891"/>
                    <a:pt x="10891" y="0"/>
                    <a:pt x="24327" y="0"/>
                  </a:cubicBezTo>
                  <a:close/>
                </a:path>
              </a:pathLst>
            </a:custGeom>
            <a:solidFill>
              <a:srgbClr val="7ED957"/>
            </a:solidFill>
          </p:spPr>
          <p:txBody>
            <a:bodyPr/>
            <a:lstStyle/>
            <a:p>
              <a:endParaRPr lang="es-MX"/>
            </a:p>
          </p:txBody>
        </p:sp>
        <p:sp>
          <p:nvSpPr>
            <p:cNvPr id="4" name="TextBox 4"/>
            <p:cNvSpPr txBox="1"/>
            <p:nvPr/>
          </p:nvSpPr>
          <p:spPr>
            <a:xfrm>
              <a:off x="0" y="-38100"/>
              <a:ext cx="4274726" cy="1205386"/>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615157" y="4438011"/>
            <a:ext cx="15057686" cy="4166617"/>
          </a:xfrm>
          <a:prstGeom prst="rect">
            <a:avLst/>
          </a:prstGeom>
        </p:spPr>
        <p:txBody>
          <a:bodyPr lIns="0" tIns="0" rIns="0" bIns="0" rtlCol="0" anchor="t">
            <a:spAutoFit/>
          </a:bodyPr>
          <a:lstStyle/>
          <a:p>
            <a:pPr algn="just">
              <a:lnSpc>
                <a:spcPts val="5543"/>
              </a:lnSpc>
              <a:spcBef>
                <a:spcPct val="0"/>
              </a:spcBef>
            </a:pPr>
            <a:r>
              <a:rPr lang="en-US" sz="3959" dirty="0">
                <a:solidFill>
                  <a:srgbClr val="000000"/>
                </a:solidFill>
                <a:latin typeface="Marykate"/>
              </a:rPr>
              <a:t>Esta falsa </a:t>
            </a:r>
            <a:r>
              <a:rPr lang="en-US" sz="3959" dirty="0" err="1">
                <a:solidFill>
                  <a:srgbClr val="000000"/>
                </a:solidFill>
                <a:latin typeface="Marykate"/>
              </a:rPr>
              <a:t>creencia</a:t>
            </a:r>
            <a:r>
              <a:rPr lang="en-US" sz="3959" dirty="0">
                <a:solidFill>
                  <a:srgbClr val="000000"/>
                </a:solidFill>
                <a:latin typeface="Marykate"/>
              </a:rPr>
              <a:t> </a:t>
            </a:r>
            <a:r>
              <a:rPr lang="en-US" sz="3959" dirty="0" err="1">
                <a:solidFill>
                  <a:srgbClr val="000000"/>
                </a:solidFill>
                <a:latin typeface="Marykate"/>
              </a:rPr>
              <a:t>invisibiliza</a:t>
            </a:r>
            <a:r>
              <a:rPr lang="en-US" sz="3959" dirty="0">
                <a:solidFill>
                  <a:srgbClr val="000000"/>
                </a:solidFill>
                <a:latin typeface="Marykate"/>
              </a:rPr>
              <a:t> </a:t>
            </a:r>
            <a:r>
              <a:rPr lang="en-US" sz="3959" dirty="0" err="1">
                <a:solidFill>
                  <a:srgbClr val="000000"/>
                </a:solidFill>
                <a:latin typeface="Marykate"/>
              </a:rPr>
              <a:t>otros</a:t>
            </a:r>
            <a:r>
              <a:rPr lang="en-US" sz="3959" dirty="0">
                <a:solidFill>
                  <a:srgbClr val="000000"/>
                </a:solidFill>
                <a:latin typeface="Marykate"/>
              </a:rPr>
              <a:t> </a:t>
            </a:r>
            <a:r>
              <a:rPr lang="en-US" sz="3959" dirty="0" err="1">
                <a:solidFill>
                  <a:srgbClr val="000000"/>
                </a:solidFill>
                <a:latin typeface="Marykate"/>
              </a:rPr>
              <a:t>tipos</a:t>
            </a:r>
            <a:r>
              <a:rPr lang="en-US" sz="3959" dirty="0">
                <a:solidFill>
                  <a:srgbClr val="000000"/>
                </a:solidFill>
                <a:latin typeface="Marykate"/>
              </a:rPr>
              <a:t> de </a:t>
            </a:r>
            <a:r>
              <a:rPr lang="en-US" sz="3959" dirty="0" err="1">
                <a:solidFill>
                  <a:srgbClr val="000000"/>
                </a:solidFill>
                <a:latin typeface="Marykate"/>
              </a:rPr>
              <a:t>violencia</a:t>
            </a:r>
            <a:r>
              <a:rPr lang="en-US" sz="3959" dirty="0">
                <a:solidFill>
                  <a:srgbClr val="000000"/>
                </a:solidFill>
                <a:latin typeface="Marykate"/>
              </a:rPr>
              <a:t>. La </a:t>
            </a:r>
            <a:r>
              <a:rPr lang="en-US" sz="3959" dirty="0" err="1">
                <a:solidFill>
                  <a:srgbClr val="000000"/>
                </a:solidFill>
                <a:latin typeface="Marykate"/>
              </a:rPr>
              <a:t>violencia</a:t>
            </a:r>
            <a:r>
              <a:rPr lang="en-US" sz="3959" dirty="0">
                <a:solidFill>
                  <a:srgbClr val="000000"/>
                </a:solidFill>
                <a:latin typeface="Marykate"/>
              </a:rPr>
              <a:t> no </a:t>
            </a:r>
            <a:r>
              <a:rPr lang="en-US" sz="3959" dirty="0" err="1">
                <a:solidFill>
                  <a:srgbClr val="000000"/>
                </a:solidFill>
                <a:latin typeface="Marykate"/>
              </a:rPr>
              <a:t>sólo</a:t>
            </a:r>
            <a:r>
              <a:rPr lang="en-US" sz="3959" dirty="0">
                <a:solidFill>
                  <a:srgbClr val="000000"/>
                </a:solidFill>
                <a:latin typeface="Marykate"/>
              </a:rPr>
              <a:t> es </a:t>
            </a:r>
            <a:r>
              <a:rPr lang="en-US" sz="3959" dirty="0" err="1">
                <a:solidFill>
                  <a:srgbClr val="000000"/>
                </a:solidFill>
                <a:latin typeface="Marykate"/>
              </a:rPr>
              <a:t>física</a:t>
            </a:r>
            <a:r>
              <a:rPr lang="en-US" sz="3959" dirty="0">
                <a:solidFill>
                  <a:srgbClr val="000000"/>
                </a:solidFill>
                <a:latin typeface="Marykate"/>
              </a:rPr>
              <a:t>, se da </a:t>
            </a:r>
            <a:r>
              <a:rPr lang="en-US" sz="3959" dirty="0" err="1">
                <a:solidFill>
                  <a:srgbClr val="000000"/>
                </a:solidFill>
                <a:latin typeface="Marykate"/>
              </a:rPr>
              <a:t>en</a:t>
            </a:r>
            <a:r>
              <a:rPr lang="en-US" sz="3959" dirty="0">
                <a:solidFill>
                  <a:srgbClr val="000000"/>
                </a:solidFill>
                <a:latin typeface="Marykate"/>
              </a:rPr>
              <a:t> </a:t>
            </a:r>
            <a:r>
              <a:rPr lang="en-US" sz="3959" dirty="0" err="1">
                <a:solidFill>
                  <a:srgbClr val="000000"/>
                </a:solidFill>
                <a:latin typeface="Marykate"/>
              </a:rPr>
              <a:t>muchas</a:t>
            </a:r>
            <a:r>
              <a:rPr lang="en-US" sz="3959" dirty="0">
                <a:solidFill>
                  <a:srgbClr val="000000"/>
                </a:solidFill>
                <a:latin typeface="Marykate"/>
              </a:rPr>
              <a:t> </a:t>
            </a:r>
            <a:r>
              <a:rPr lang="en-US" sz="3959" dirty="0" err="1">
                <a:solidFill>
                  <a:srgbClr val="000000"/>
                </a:solidFill>
                <a:latin typeface="Marykate"/>
              </a:rPr>
              <a:t>formas</a:t>
            </a:r>
            <a:r>
              <a:rPr lang="en-US" sz="3959" dirty="0">
                <a:solidFill>
                  <a:srgbClr val="000000"/>
                </a:solidFill>
                <a:latin typeface="Marykate"/>
              </a:rPr>
              <a:t>: verbal, </a:t>
            </a:r>
            <a:r>
              <a:rPr lang="en-US" sz="3959" dirty="0" err="1">
                <a:solidFill>
                  <a:srgbClr val="000000"/>
                </a:solidFill>
                <a:latin typeface="Marykate"/>
              </a:rPr>
              <a:t>emocional</a:t>
            </a:r>
            <a:r>
              <a:rPr lang="en-US" sz="3959" dirty="0">
                <a:solidFill>
                  <a:srgbClr val="000000"/>
                </a:solidFill>
                <a:latin typeface="Marykate"/>
              </a:rPr>
              <a:t>, entre </a:t>
            </a:r>
            <a:r>
              <a:rPr lang="en-US" sz="3959" dirty="0" err="1">
                <a:solidFill>
                  <a:srgbClr val="000000"/>
                </a:solidFill>
                <a:latin typeface="Marykate"/>
              </a:rPr>
              <a:t>otras</a:t>
            </a:r>
            <a:r>
              <a:rPr lang="en-US" sz="3959" dirty="0">
                <a:solidFill>
                  <a:srgbClr val="000000"/>
                </a:solidFill>
                <a:latin typeface="Marykate"/>
              </a:rPr>
              <a:t>. </a:t>
            </a:r>
            <a:r>
              <a:rPr lang="en-US" sz="3959" dirty="0" err="1">
                <a:solidFill>
                  <a:srgbClr val="000000"/>
                </a:solidFill>
                <a:latin typeface="Marykate"/>
              </a:rPr>
              <a:t>Esto</a:t>
            </a:r>
            <a:r>
              <a:rPr lang="en-US" sz="3959" dirty="0">
                <a:solidFill>
                  <a:srgbClr val="000000"/>
                </a:solidFill>
                <a:latin typeface="Marykate"/>
              </a:rPr>
              <a:t> </a:t>
            </a:r>
            <a:r>
              <a:rPr lang="en-US" sz="3959" dirty="0" err="1">
                <a:solidFill>
                  <a:srgbClr val="000000"/>
                </a:solidFill>
                <a:latin typeface="Marykate"/>
              </a:rPr>
              <a:t>puede</a:t>
            </a:r>
            <a:r>
              <a:rPr lang="en-US" sz="3959" dirty="0">
                <a:solidFill>
                  <a:srgbClr val="000000"/>
                </a:solidFill>
                <a:latin typeface="Marykate"/>
              </a:rPr>
              <a:t> </a:t>
            </a:r>
            <a:r>
              <a:rPr lang="en-US" sz="3959" dirty="0" err="1">
                <a:solidFill>
                  <a:srgbClr val="000000"/>
                </a:solidFill>
                <a:latin typeface="Marykate"/>
              </a:rPr>
              <a:t>traer</a:t>
            </a:r>
            <a:r>
              <a:rPr lang="en-US" sz="3959" dirty="0">
                <a:solidFill>
                  <a:srgbClr val="000000"/>
                </a:solidFill>
                <a:latin typeface="Marykate"/>
              </a:rPr>
              <a:t> </a:t>
            </a:r>
            <a:r>
              <a:rPr lang="en-US" sz="3959" dirty="0" err="1">
                <a:solidFill>
                  <a:srgbClr val="000000"/>
                </a:solidFill>
                <a:latin typeface="Marykate"/>
              </a:rPr>
              <a:t>consecuencias</a:t>
            </a:r>
            <a:r>
              <a:rPr lang="en-US" sz="3959" dirty="0">
                <a:solidFill>
                  <a:srgbClr val="000000"/>
                </a:solidFill>
                <a:latin typeface="Marykate"/>
              </a:rPr>
              <a:t> graves </a:t>
            </a:r>
            <a:r>
              <a:rPr lang="en-US" sz="3959" dirty="0" err="1">
                <a:solidFill>
                  <a:srgbClr val="000000"/>
                </a:solidFill>
                <a:latin typeface="Marykate"/>
              </a:rPr>
              <a:t>en</a:t>
            </a:r>
            <a:r>
              <a:rPr lang="en-US" sz="3959" dirty="0">
                <a:solidFill>
                  <a:srgbClr val="000000"/>
                </a:solidFill>
                <a:latin typeface="Marykate"/>
              </a:rPr>
              <a:t> la </a:t>
            </a:r>
            <a:r>
              <a:rPr lang="en-US" sz="3959" dirty="0" err="1">
                <a:solidFill>
                  <a:srgbClr val="000000"/>
                </a:solidFill>
                <a:latin typeface="Marykate"/>
              </a:rPr>
              <a:t>víctima</a:t>
            </a:r>
            <a:r>
              <a:rPr lang="en-US" sz="3959" dirty="0">
                <a:solidFill>
                  <a:srgbClr val="000000"/>
                </a:solidFill>
                <a:latin typeface="Marykate"/>
              </a:rPr>
              <a:t>, </a:t>
            </a:r>
            <a:r>
              <a:rPr lang="en-US" sz="3959" dirty="0" err="1">
                <a:solidFill>
                  <a:srgbClr val="000000"/>
                </a:solidFill>
                <a:latin typeface="Marykate"/>
              </a:rPr>
              <a:t>como</a:t>
            </a:r>
            <a:r>
              <a:rPr lang="en-US" sz="3959" dirty="0">
                <a:solidFill>
                  <a:srgbClr val="000000"/>
                </a:solidFill>
                <a:latin typeface="Marykate"/>
              </a:rPr>
              <a:t> un bajo </a:t>
            </a:r>
            <a:r>
              <a:rPr lang="en-US" sz="3959" dirty="0" err="1">
                <a:solidFill>
                  <a:srgbClr val="000000"/>
                </a:solidFill>
                <a:latin typeface="Marykate"/>
              </a:rPr>
              <a:t>desempeño</a:t>
            </a:r>
            <a:r>
              <a:rPr lang="en-US" sz="3959" dirty="0">
                <a:solidFill>
                  <a:srgbClr val="000000"/>
                </a:solidFill>
                <a:latin typeface="Marykate"/>
              </a:rPr>
              <a:t> escolar, </a:t>
            </a:r>
            <a:r>
              <a:rPr lang="en-US" sz="3959" dirty="0" err="1">
                <a:solidFill>
                  <a:srgbClr val="000000"/>
                </a:solidFill>
                <a:latin typeface="Marykate"/>
              </a:rPr>
              <a:t>problemas</a:t>
            </a:r>
            <a:r>
              <a:rPr lang="en-US" sz="3959" dirty="0">
                <a:solidFill>
                  <a:srgbClr val="000000"/>
                </a:solidFill>
                <a:latin typeface="Marykate"/>
              </a:rPr>
              <a:t> de </a:t>
            </a:r>
            <a:r>
              <a:rPr lang="en-US" sz="3959" dirty="0" err="1">
                <a:solidFill>
                  <a:srgbClr val="000000"/>
                </a:solidFill>
                <a:latin typeface="Marykate"/>
              </a:rPr>
              <a:t>autoestima</a:t>
            </a:r>
            <a:r>
              <a:rPr lang="en-US" sz="3959" dirty="0">
                <a:solidFill>
                  <a:srgbClr val="000000"/>
                </a:solidFill>
                <a:latin typeface="Marykate"/>
              </a:rPr>
              <a:t> y </a:t>
            </a:r>
            <a:r>
              <a:rPr lang="en-US" sz="3959" dirty="0" err="1">
                <a:solidFill>
                  <a:srgbClr val="000000"/>
                </a:solidFill>
                <a:latin typeface="Marykate"/>
              </a:rPr>
              <a:t>conductas</a:t>
            </a:r>
            <a:r>
              <a:rPr lang="en-US" sz="3959" dirty="0">
                <a:solidFill>
                  <a:srgbClr val="000000"/>
                </a:solidFill>
                <a:latin typeface="Marykate"/>
              </a:rPr>
              <a:t> </a:t>
            </a:r>
            <a:r>
              <a:rPr lang="en-US" sz="3959" dirty="0" err="1">
                <a:solidFill>
                  <a:srgbClr val="000000"/>
                </a:solidFill>
                <a:latin typeface="Marykate"/>
              </a:rPr>
              <a:t>antisociales</a:t>
            </a:r>
            <a:r>
              <a:rPr lang="en-US" sz="3959" dirty="0">
                <a:solidFill>
                  <a:srgbClr val="000000"/>
                </a:solidFill>
                <a:latin typeface="Marykate"/>
              </a:rPr>
              <a:t>. </a:t>
            </a:r>
            <a:r>
              <a:rPr lang="en-US" sz="3959" dirty="0" err="1">
                <a:solidFill>
                  <a:srgbClr val="000000"/>
                </a:solidFill>
                <a:latin typeface="Marykate"/>
              </a:rPr>
              <a:t>Así</a:t>
            </a:r>
            <a:r>
              <a:rPr lang="en-US" sz="3959" dirty="0">
                <a:solidFill>
                  <a:srgbClr val="000000"/>
                </a:solidFill>
                <a:latin typeface="Marykate"/>
              </a:rPr>
              <a:t> </a:t>
            </a:r>
            <a:r>
              <a:rPr lang="en-US" sz="3959" dirty="0" err="1">
                <a:solidFill>
                  <a:srgbClr val="000000"/>
                </a:solidFill>
                <a:latin typeface="Marykate"/>
              </a:rPr>
              <a:t>mismo</a:t>
            </a:r>
            <a:r>
              <a:rPr lang="en-US" sz="3959" dirty="0">
                <a:solidFill>
                  <a:srgbClr val="000000"/>
                </a:solidFill>
                <a:latin typeface="Marykate"/>
              </a:rPr>
              <a:t>, la o </a:t>
            </a:r>
            <a:r>
              <a:rPr lang="en-US" sz="3959" dirty="0" err="1">
                <a:solidFill>
                  <a:srgbClr val="000000"/>
                </a:solidFill>
                <a:latin typeface="Marykate"/>
              </a:rPr>
              <a:t>el</a:t>
            </a:r>
            <a:r>
              <a:rPr lang="en-US" sz="3959" dirty="0">
                <a:solidFill>
                  <a:srgbClr val="000000"/>
                </a:solidFill>
                <a:latin typeface="Marykate"/>
              </a:rPr>
              <a:t> </a:t>
            </a:r>
            <a:r>
              <a:rPr lang="en-US" sz="3959" dirty="0" err="1">
                <a:solidFill>
                  <a:srgbClr val="000000"/>
                </a:solidFill>
                <a:latin typeface="Marykate"/>
              </a:rPr>
              <a:t>estudiante</a:t>
            </a:r>
            <a:r>
              <a:rPr lang="en-US" sz="3959" dirty="0">
                <a:solidFill>
                  <a:srgbClr val="000000"/>
                </a:solidFill>
                <a:latin typeface="Marykate"/>
              </a:rPr>
              <a:t> que </a:t>
            </a:r>
            <a:r>
              <a:rPr lang="en-US" sz="3959" dirty="0" err="1">
                <a:solidFill>
                  <a:srgbClr val="000000"/>
                </a:solidFill>
                <a:latin typeface="Marykate"/>
              </a:rPr>
              <a:t>realiza</a:t>
            </a:r>
            <a:r>
              <a:rPr lang="en-US" sz="3959" dirty="0">
                <a:solidFill>
                  <a:srgbClr val="000000"/>
                </a:solidFill>
                <a:latin typeface="Marykate"/>
              </a:rPr>
              <a:t> </a:t>
            </a:r>
            <a:r>
              <a:rPr lang="en-US" sz="3959" dirty="0" err="1">
                <a:solidFill>
                  <a:srgbClr val="000000"/>
                </a:solidFill>
                <a:latin typeface="Marykate"/>
              </a:rPr>
              <a:t>conductas</a:t>
            </a:r>
            <a:r>
              <a:rPr lang="en-US" sz="3959" dirty="0">
                <a:solidFill>
                  <a:srgbClr val="000000"/>
                </a:solidFill>
                <a:latin typeface="Marykate"/>
              </a:rPr>
              <a:t> de </a:t>
            </a:r>
            <a:r>
              <a:rPr lang="en-US" sz="3959" dirty="0" err="1">
                <a:solidFill>
                  <a:srgbClr val="000000"/>
                </a:solidFill>
                <a:latin typeface="Marykate"/>
              </a:rPr>
              <a:t>acoso</a:t>
            </a:r>
            <a:r>
              <a:rPr lang="en-US" sz="3959" dirty="0">
                <a:solidFill>
                  <a:srgbClr val="000000"/>
                </a:solidFill>
                <a:latin typeface="Marykate"/>
              </a:rPr>
              <a:t> escolar, </a:t>
            </a:r>
            <a:r>
              <a:rPr lang="en-US" sz="3959" dirty="0" err="1">
                <a:solidFill>
                  <a:srgbClr val="000000"/>
                </a:solidFill>
                <a:latin typeface="Marykate"/>
              </a:rPr>
              <a:t>sufre</a:t>
            </a:r>
            <a:r>
              <a:rPr lang="en-US" sz="3959" dirty="0">
                <a:solidFill>
                  <a:srgbClr val="000000"/>
                </a:solidFill>
                <a:latin typeface="Marykate"/>
              </a:rPr>
              <a:t> </a:t>
            </a:r>
            <a:r>
              <a:rPr lang="en-US" sz="3959" dirty="0" err="1">
                <a:solidFill>
                  <a:srgbClr val="000000"/>
                </a:solidFill>
                <a:latin typeface="Marykate"/>
              </a:rPr>
              <a:t>consecuencias</a:t>
            </a:r>
            <a:r>
              <a:rPr lang="en-US" sz="3959" dirty="0">
                <a:solidFill>
                  <a:srgbClr val="000000"/>
                </a:solidFill>
                <a:latin typeface="Marykate"/>
              </a:rPr>
              <a:t>, </a:t>
            </a:r>
            <a:r>
              <a:rPr lang="en-US" sz="3959" dirty="0" err="1">
                <a:solidFill>
                  <a:srgbClr val="000000"/>
                </a:solidFill>
                <a:latin typeface="Marykate"/>
              </a:rPr>
              <a:t>pues</a:t>
            </a:r>
            <a:r>
              <a:rPr lang="en-US" sz="3959" dirty="0">
                <a:solidFill>
                  <a:srgbClr val="000000"/>
                </a:solidFill>
                <a:latin typeface="Marykate"/>
              </a:rPr>
              <a:t> </a:t>
            </a:r>
            <a:r>
              <a:rPr lang="en-US" sz="3959" dirty="0" err="1">
                <a:solidFill>
                  <a:srgbClr val="000000"/>
                </a:solidFill>
                <a:latin typeface="Marykate"/>
              </a:rPr>
              <a:t>aprende</a:t>
            </a:r>
            <a:r>
              <a:rPr lang="en-US" sz="3959" dirty="0">
                <a:solidFill>
                  <a:srgbClr val="000000"/>
                </a:solidFill>
                <a:latin typeface="Marykate"/>
              </a:rPr>
              <a:t> a </a:t>
            </a:r>
            <a:r>
              <a:rPr lang="en-US" sz="3959" dirty="0" err="1">
                <a:solidFill>
                  <a:srgbClr val="000000"/>
                </a:solidFill>
                <a:latin typeface="Marykate"/>
              </a:rPr>
              <a:t>relacionarse</a:t>
            </a:r>
            <a:r>
              <a:rPr lang="en-US" sz="3959" dirty="0">
                <a:solidFill>
                  <a:srgbClr val="000000"/>
                </a:solidFill>
                <a:latin typeface="Marykate"/>
              </a:rPr>
              <a:t> a </a:t>
            </a:r>
            <a:r>
              <a:rPr lang="en-US" sz="3959" dirty="0" err="1">
                <a:solidFill>
                  <a:srgbClr val="000000"/>
                </a:solidFill>
                <a:latin typeface="Marykate"/>
              </a:rPr>
              <a:t>partir</a:t>
            </a:r>
            <a:r>
              <a:rPr lang="en-US" sz="3959" dirty="0">
                <a:solidFill>
                  <a:srgbClr val="000000"/>
                </a:solidFill>
                <a:latin typeface="Marykate"/>
              </a:rPr>
              <a:t> del </a:t>
            </a:r>
            <a:r>
              <a:rPr lang="en-US" sz="3959" dirty="0" err="1">
                <a:solidFill>
                  <a:srgbClr val="000000"/>
                </a:solidFill>
                <a:latin typeface="Marykate"/>
              </a:rPr>
              <a:t>ejercicio</a:t>
            </a:r>
            <a:r>
              <a:rPr lang="en-US" sz="3959" dirty="0">
                <a:solidFill>
                  <a:srgbClr val="000000"/>
                </a:solidFill>
                <a:latin typeface="Marykate"/>
              </a:rPr>
              <a:t> </a:t>
            </a:r>
            <a:r>
              <a:rPr lang="en-US" sz="3959" dirty="0" err="1">
                <a:solidFill>
                  <a:srgbClr val="000000"/>
                </a:solidFill>
                <a:latin typeface="Marykate"/>
              </a:rPr>
              <a:t>abusivo</a:t>
            </a:r>
            <a:r>
              <a:rPr lang="en-US" sz="3959" dirty="0">
                <a:solidFill>
                  <a:srgbClr val="000000"/>
                </a:solidFill>
                <a:latin typeface="Marykate"/>
              </a:rPr>
              <a:t> del </a:t>
            </a:r>
            <a:r>
              <a:rPr lang="en-US" sz="3959" dirty="0" err="1">
                <a:solidFill>
                  <a:srgbClr val="000000"/>
                </a:solidFill>
                <a:latin typeface="Marykate"/>
              </a:rPr>
              <a:t>poder</a:t>
            </a:r>
            <a:r>
              <a:rPr lang="en-US" sz="3959" dirty="0">
                <a:solidFill>
                  <a:srgbClr val="000000"/>
                </a:solidFill>
                <a:latin typeface="Marykate"/>
              </a:rPr>
              <a:t> </a:t>
            </a:r>
            <a:r>
              <a:rPr lang="en-US" sz="3959" dirty="0" err="1">
                <a:solidFill>
                  <a:srgbClr val="000000"/>
                </a:solidFill>
                <a:latin typeface="Marykate"/>
              </a:rPr>
              <a:t>sobre</a:t>
            </a:r>
            <a:r>
              <a:rPr lang="en-US" sz="3959" dirty="0">
                <a:solidFill>
                  <a:srgbClr val="000000"/>
                </a:solidFill>
                <a:latin typeface="Marykate"/>
              </a:rPr>
              <a:t> </a:t>
            </a:r>
            <a:r>
              <a:rPr lang="en-US" sz="3959" dirty="0" err="1">
                <a:solidFill>
                  <a:srgbClr val="000000"/>
                </a:solidFill>
                <a:latin typeface="Marykate"/>
              </a:rPr>
              <a:t>los</a:t>
            </a:r>
            <a:r>
              <a:rPr lang="en-US" sz="3959" dirty="0">
                <a:solidFill>
                  <a:srgbClr val="000000"/>
                </a:solidFill>
                <a:latin typeface="Marykate"/>
              </a:rPr>
              <a:t> </a:t>
            </a:r>
            <a:r>
              <a:rPr lang="en-US" sz="3959" dirty="0" err="1">
                <a:solidFill>
                  <a:srgbClr val="000000"/>
                </a:solidFill>
                <a:latin typeface="Marykate"/>
              </a:rPr>
              <a:t>otros</a:t>
            </a:r>
            <a:r>
              <a:rPr lang="en-US" sz="3959" dirty="0">
                <a:solidFill>
                  <a:srgbClr val="000000"/>
                </a:solidFill>
                <a:latin typeface="Marykate"/>
              </a:rPr>
              <a:t>, lo que </a:t>
            </a:r>
            <a:r>
              <a:rPr lang="en-US" sz="3959" dirty="0" err="1">
                <a:solidFill>
                  <a:srgbClr val="000000"/>
                </a:solidFill>
                <a:latin typeface="Marykate"/>
              </a:rPr>
              <a:t>puede</a:t>
            </a:r>
            <a:r>
              <a:rPr lang="en-US" sz="3959" dirty="0">
                <a:solidFill>
                  <a:srgbClr val="000000"/>
                </a:solidFill>
                <a:latin typeface="Marykate"/>
              </a:rPr>
              <a:t> </a:t>
            </a:r>
            <a:r>
              <a:rPr lang="en-US" sz="3959" dirty="0" err="1">
                <a:solidFill>
                  <a:srgbClr val="000000"/>
                </a:solidFill>
                <a:latin typeface="Marykate"/>
              </a:rPr>
              <a:t>llegar</a:t>
            </a:r>
            <a:r>
              <a:rPr lang="en-US" sz="3959" dirty="0">
                <a:solidFill>
                  <a:srgbClr val="000000"/>
                </a:solidFill>
                <a:latin typeface="Marykate"/>
              </a:rPr>
              <a:t> a </a:t>
            </a:r>
            <a:r>
              <a:rPr lang="en-US" sz="3959" dirty="0" err="1">
                <a:solidFill>
                  <a:srgbClr val="000000"/>
                </a:solidFill>
                <a:latin typeface="Marykate"/>
              </a:rPr>
              <a:t>desgastar</a:t>
            </a:r>
            <a:r>
              <a:rPr lang="en-US" sz="3959" dirty="0">
                <a:solidFill>
                  <a:srgbClr val="000000"/>
                </a:solidFill>
                <a:latin typeface="Marykate"/>
              </a:rPr>
              <a:t> sus </a:t>
            </a:r>
            <a:r>
              <a:rPr lang="en-US" sz="3959" dirty="0" err="1">
                <a:solidFill>
                  <a:srgbClr val="000000"/>
                </a:solidFill>
                <a:latin typeface="Marykate"/>
              </a:rPr>
              <a:t>relaciones</a:t>
            </a:r>
            <a:r>
              <a:rPr lang="en-US" sz="3959" dirty="0">
                <a:solidFill>
                  <a:srgbClr val="000000"/>
                </a:solidFill>
                <a:latin typeface="Marykate"/>
              </a:rPr>
              <a:t> </a:t>
            </a:r>
            <a:r>
              <a:rPr lang="en-US" sz="3959" dirty="0" err="1">
                <a:solidFill>
                  <a:srgbClr val="000000"/>
                </a:solidFill>
                <a:latin typeface="Marykate"/>
              </a:rPr>
              <a:t>sociales</a:t>
            </a:r>
            <a:r>
              <a:rPr lang="en-US" sz="3959" dirty="0">
                <a:solidFill>
                  <a:srgbClr val="000000"/>
                </a:solidFill>
                <a:latin typeface="Marykate"/>
              </a:rPr>
              <a:t> </a:t>
            </a:r>
            <a:r>
              <a:rPr lang="en-US" sz="3959" dirty="0" err="1">
                <a:solidFill>
                  <a:srgbClr val="000000"/>
                </a:solidFill>
                <a:latin typeface="Marykate"/>
              </a:rPr>
              <a:t>en</a:t>
            </a:r>
            <a:r>
              <a:rPr lang="en-US" sz="3959" dirty="0">
                <a:solidFill>
                  <a:srgbClr val="000000"/>
                </a:solidFill>
                <a:latin typeface="Marykate"/>
              </a:rPr>
              <a:t> </a:t>
            </a:r>
            <a:r>
              <a:rPr lang="en-US" sz="3959" dirty="0" err="1">
                <a:solidFill>
                  <a:srgbClr val="000000"/>
                </a:solidFill>
                <a:latin typeface="Marykate"/>
              </a:rPr>
              <a:t>múltiples</a:t>
            </a:r>
            <a:r>
              <a:rPr lang="en-US" sz="3959" dirty="0">
                <a:solidFill>
                  <a:srgbClr val="000000"/>
                </a:solidFill>
                <a:latin typeface="Marykate"/>
              </a:rPr>
              <a:t> </a:t>
            </a:r>
            <a:r>
              <a:rPr lang="en-US" sz="3959" dirty="0" err="1">
                <a:solidFill>
                  <a:srgbClr val="000000"/>
                </a:solidFill>
                <a:latin typeface="Marykate"/>
              </a:rPr>
              <a:t>ámbitos</a:t>
            </a:r>
            <a:r>
              <a:rPr lang="en-US" sz="3959" dirty="0">
                <a:solidFill>
                  <a:srgbClr val="000000"/>
                </a:solidFill>
                <a:latin typeface="Marykate"/>
              </a:rPr>
              <a:t>.</a:t>
            </a:r>
          </a:p>
        </p:txBody>
      </p:sp>
      <p:grpSp>
        <p:nvGrpSpPr>
          <p:cNvPr id="6" name="Group 6"/>
          <p:cNvGrpSpPr/>
          <p:nvPr/>
        </p:nvGrpSpPr>
        <p:grpSpPr>
          <a:xfrm>
            <a:off x="1098332" y="876300"/>
            <a:ext cx="16230600" cy="2344369"/>
            <a:chOff x="0" y="0"/>
            <a:chExt cx="4274726" cy="617447"/>
          </a:xfrm>
        </p:grpSpPr>
        <p:sp>
          <p:nvSpPr>
            <p:cNvPr id="7" name="Freeform 7"/>
            <p:cNvSpPr/>
            <p:nvPr/>
          </p:nvSpPr>
          <p:spPr>
            <a:xfrm>
              <a:off x="0" y="0"/>
              <a:ext cx="4274726" cy="617447"/>
            </a:xfrm>
            <a:custGeom>
              <a:avLst/>
              <a:gdLst/>
              <a:ahLst/>
              <a:cxnLst/>
              <a:rect l="l" t="t" r="r" b="b"/>
              <a:pathLst>
                <a:path w="4274726" h="617447">
                  <a:moveTo>
                    <a:pt x="24327" y="0"/>
                  </a:moveTo>
                  <a:lnTo>
                    <a:pt x="4250399" y="0"/>
                  </a:lnTo>
                  <a:cubicBezTo>
                    <a:pt x="4263834" y="0"/>
                    <a:pt x="4274726" y="10891"/>
                    <a:pt x="4274726" y="24327"/>
                  </a:cubicBezTo>
                  <a:lnTo>
                    <a:pt x="4274726" y="593120"/>
                  </a:lnTo>
                  <a:cubicBezTo>
                    <a:pt x="4274726" y="599572"/>
                    <a:pt x="4272163" y="605760"/>
                    <a:pt x="4267601" y="610322"/>
                  </a:cubicBezTo>
                  <a:cubicBezTo>
                    <a:pt x="4263039" y="614884"/>
                    <a:pt x="4256851" y="617447"/>
                    <a:pt x="4250399" y="617447"/>
                  </a:cubicBezTo>
                  <a:lnTo>
                    <a:pt x="24327" y="617447"/>
                  </a:lnTo>
                  <a:cubicBezTo>
                    <a:pt x="10891" y="617447"/>
                    <a:pt x="0" y="606555"/>
                    <a:pt x="0" y="593120"/>
                  </a:cubicBezTo>
                  <a:lnTo>
                    <a:pt x="0" y="24327"/>
                  </a:lnTo>
                  <a:cubicBezTo>
                    <a:pt x="0" y="10891"/>
                    <a:pt x="10891" y="0"/>
                    <a:pt x="24327" y="0"/>
                  </a:cubicBezTo>
                  <a:close/>
                </a:path>
              </a:pathLst>
            </a:custGeom>
            <a:solidFill>
              <a:srgbClr val="CD3C3C"/>
            </a:solidFill>
          </p:spPr>
          <p:txBody>
            <a:bodyPr/>
            <a:lstStyle/>
            <a:p>
              <a:endParaRPr lang="es-MX"/>
            </a:p>
          </p:txBody>
        </p:sp>
        <p:sp>
          <p:nvSpPr>
            <p:cNvPr id="8" name="TextBox 8"/>
            <p:cNvSpPr txBox="1"/>
            <p:nvPr/>
          </p:nvSpPr>
          <p:spPr>
            <a:xfrm>
              <a:off x="0" y="-38100"/>
              <a:ext cx="4274726" cy="655547"/>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862853" y="1325154"/>
            <a:ext cx="15466079" cy="1757427"/>
          </a:xfrm>
          <a:prstGeom prst="rect">
            <a:avLst/>
          </a:prstGeom>
        </p:spPr>
        <p:txBody>
          <a:bodyPr lIns="0" tIns="0" rIns="0" bIns="0" rtlCol="0" anchor="t">
            <a:spAutoFit/>
          </a:bodyPr>
          <a:lstStyle/>
          <a:p>
            <a:pPr algn="ctr">
              <a:lnSpc>
                <a:spcPts val="7083"/>
              </a:lnSpc>
              <a:spcBef>
                <a:spcPct val="0"/>
              </a:spcBef>
            </a:pPr>
            <a:r>
              <a:rPr lang="en-US" sz="5059" dirty="0">
                <a:solidFill>
                  <a:srgbClr val="000000"/>
                </a:solidFill>
                <a:latin typeface="Marykate"/>
              </a:rPr>
              <a:t>“</a:t>
            </a:r>
            <a:r>
              <a:rPr lang="en-US" sz="5059" dirty="0" err="1">
                <a:solidFill>
                  <a:schemeClr val="bg1"/>
                </a:solidFill>
                <a:latin typeface="Marykate"/>
              </a:rPr>
              <a:t>Ahorita</a:t>
            </a:r>
            <a:r>
              <a:rPr lang="en-US" sz="5059" dirty="0">
                <a:solidFill>
                  <a:schemeClr val="bg1"/>
                </a:solidFill>
                <a:latin typeface="Marykate"/>
              </a:rPr>
              <a:t> </a:t>
            </a:r>
            <a:r>
              <a:rPr lang="en-US" sz="5059" dirty="0" err="1">
                <a:solidFill>
                  <a:schemeClr val="bg1"/>
                </a:solidFill>
                <a:latin typeface="Marykate"/>
              </a:rPr>
              <a:t>ni</a:t>
            </a:r>
            <a:r>
              <a:rPr lang="en-US" sz="5059" dirty="0">
                <a:solidFill>
                  <a:schemeClr val="bg1"/>
                </a:solidFill>
                <a:latin typeface="Marykate"/>
              </a:rPr>
              <a:t> </a:t>
            </a:r>
            <a:r>
              <a:rPr lang="en-US" sz="5059" dirty="0" err="1">
                <a:solidFill>
                  <a:schemeClr val="bg1"/>
                </a:solidFill>
                <a:latin typeface="Marykate"/>
              </a:rPr>
              <a:t>aguantan</a:t>
            </a:r>
            <a:r>
              <a:rPr lang="en-US" sz="5059" dirty="0">
                <a:solidFill>
                  <a:schemeClr val="bg1"/>
                </a:solidFill>
                <a:latin typeface="Marykate"/>
              </a:rPr>
              <a:t> nada. Ya </a:t>
            </a:r>
            <a:r>
              <a:rPr lang="en-US" sz="5059" dirty="0" err="1">
                <a:solidFill>
                  <a:schemeClr val="bg1"/>
                </a:solidFill>
                <a:latin typeface="Marykate"/>
              </a:rPr>
              <a:t>por</a:t>
            </a:r>
            <a:r>
              <a:rPr lang="en-US" sz="5059" dirty="0">
                <a:solidFill>
                  <a:schemeClr val="bg1"/>
                </a:solidFill>
                <a:latin typeface="Marykate"/>
              </a:rPr>
              <a:t> </a:t>
            </a:r>
            <a:r>
              <a:rPr lang="en-US" sz="5059" dirty="0" err="1">
                <a:solidFill>
                  <a:schemeClr val="bg1"/>
                </a:solidFill>
                <a:latin typeface="Marykate"/>
              </a:rPr>
              <a:t>cualquier</a:t>
            </a:r>
            <a:r>
              <a:rPr lang="en-US" sz="5059" dirty="0">
                <a:solidFill>
                  <a:schemeClr val="bg1"/>
                </a:solidFill>
                <a:latin typeface="Marykate"/>
              </a:rPr>
              <a:t> </a:t>
            </a:r>
            <a:r>
              <a:rPr lang="en-US" sz="5059" dirty="0" err="1">
                <a:solidFill>
                  <a:schemeClr val="bg1"/>
                </a:solidFill>
                <a:latin typeface="Marykate"/>
              </a:rPr>
              <a:t>broma</a:t>
            </a:r>
            <a:r>
              <a:rPr lang="en-US" sz="5059" dirty="0">
                <a:solidFill>
                  <a:schemeClr val="bg1"/>
                </a:solidFill>
                <a:latin typeface="Marykate"/>
              </a:rPr>
              <a:t> se </a:t>
            </a:r>
            <a:r>
              <a:rPr lang="en-US" sz="5059" dirty="0" err="1">
                <a:solidFill>
                  <a:schemeClr val="bg1"/>
                </a:solidFill>
                <a:latin typeface="Marykate"/>
              </a:rPr>
              <a:t>quejan</a:t>
            </a:r>
            <a:r>
              <a:rPr lang="en-US" sz="5059" dirty="0">
                <a:solidFill>
                  <a:schemeClr val="bg1"/>
                </a:solidFill>
                <a:latin typeface="Marykate"/>
              </a:rPr>
              <a:t>. </a:t>
            </a:r>
            <a:r>
              <a:rPr lang="en-US" sz="5059" dirty="0" err="1">
                <a:solidFill>
                  <a:schemeClr val="bg1"/>
                </a:solidFill>
                <a:latin typeface="Marykate"/>
              </a:rPr>
              <a:t>Acoso</a:t>
            </a:r>
            <a:r>
              <a:rPr lang="en-US" sz="5059" dirty="0">
                <a:solidFill>
                  <a:schemeClr val="bg1"/>
                </a:solidFill>
                <a:latin typeface="Marykate"/>
              </a:rPr>
              <a:t> de </a:t>
            </a:r>
            <a:r>
              <a:rPr lang="en-US" sz="5059" dirty="0" err="1">
                <a:solidFill>
                  <a:schemeClr val="bg1"/>
                </a:solidFill>
                <a:latin typeface="Marykate"/>
              </a:rPr>
              <a:t>verdad</a:t>
            </a:r>
            <a:r>
              <a:rPr lang="en-US" sz="5059" dirty="0">
                <a:solidFill>
                  <a:schemeClr val="bg1"/>
                </a:solidFill>
                <a:latin typeface="Marykate"/>
              </a:rPr>
              <a:t> es </a:t>
            </a:r>
            <a:r>
              <a:rPr lang="en-US" sz="5059" dirty="0" err="1">
                <a:solidFill>
                  <a:schemeClr val="bg1"/>
                </a:solidFill>
                <a:latin typeface="Marykate"/>
              </a:rPr>
              <a:t>cuando</a:t>
            </a:r>
            <a:r>
              <a:rPr lang="en-US" sz="5059" dirty="0">
                <a:solidFill>
                  <a:schemeClr val="bg1"/>
                </a:solidFill>
                <a:latin typeface="Marykate"/>
              </a:rPr>
              <a:t> </a:t>
            </a:r>
            <a:r>
              <a:rPr lang="en-US" sz="5059" dirty="0" err="1">
                <a:solidFill>
                  <a:schemeClr val="bg1"/>
                </a:solidFill>
                <a:latin typeface="Marykate"/>
              </a:rPr>
              <a:t>te</a:t>
            </a:r>
            <a:r>
              <a:rPr lang="en-US" sz="5059" dirty="0">
                <a:solidFill>
                  <a:schemeClr val="bg1"/>
                </a:solidFill>
                <a:latin typeface="Marykate"/>
              </a:rPr>
              <a:t> </a:t>
            </a:r>
            <a:r>
              <a:rPr lang="en-US" sz="5059" dirty="0" err="1">
                <a:solidFill>
                  <a:schemeClr val="bg1"/>
                </a:solidFill>
                <a:latin typeface="Marykate"/>
              </a:rPr>
              <a:t>pegan</a:t>
            </a:r>
            <a:r>
              <a:rPr lang="en-US" sz="5059" dirty="0">
                <a:solidFill>
                  <a:schemeClr val="bg1"/>
                </a:solidFill>
                <a:latin typeface="Marykate"/>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30996"/>
            <a:ext cx="16230600" cy="1438004"/>
            <a:chOff x="0" y="0"/>
            <a:chExt cx="4274726" cy="378734"/>
          </a:xfrm>
        </p:grpSpPr>
        <p:sp>
          <p:nvSpPr>
            <p:cNvPr id="3" name="Freeform 3"/>
            <p:cNvSpPr/>
            <p:nvPr/>
          </p:nvSpPr>
          <p:spPr>
            <a:xfrm>
              <a:off x="0" y="0"/>
              <a:ext cx="4274726" cy="378734"/>
            </a:xfrm>
            <a:custGeom>
              <a:avLst/>
              <a:gdLst/>
              <a:ahLst/>
              <a:cxnLst/>
              <a:rect l="l" t="t" r="r" b="b"/>
              <a:pathLst>
                <a:path w="4274726" h="378734">
                  <a:moveTo>
                    <a:pt x="24327" y="0"/>
                  </a:moveTo>
                  <a:lnTo>
                    <a:pt x="4250399" y="0"/>
                  </a:lnTo>
                  <a:cubicBezTo>
                    <a:pt x="4263834" y="0"/>
                    <a:pt x="4274726" y="10891"/>
                    <a:pt x="4274726" y="24327"/>
                  </a:cubicBezTo>
                  <a:lnTo>
                    <a:pt x="4274726" y="354407"/>
                  </a:lnTo>
                  <a:cubicBezTo>
                    <a:pt x="4274726" y="360859"/>
                    <a:pt x="4272163" y="367046"/>
                    <a:pt x="4267601" y="371609"/>
                  </a:cubicBezTo>
                  <a:cubicBezTo>
                    <a:pt x="4263039" y="376171"/>
                    <a:pt x="4256851" y="378734"/>
                    <a:pt x="4250399" y="378734"/>
                  </a:cubicBezTo>
                  <a:lnTo>
                    <a:pt x="24327" y="378734"/>
                  </a:lnTo>
                  <a:cubicBezTo>
                    <a:pt x="10891" y="378734"/>
                    <a:pt x="0" y="367842"/>
                    <a:pt x="0" y="354407"/>
                  </a:cubicBezTo>
                  <a:lnTo>
                    <a:pt x="0" y="24327"/>
                  </a:lnTo>
                  <a:cubicBezTo>
                    <a:pt x="0" y="10891"/>
                    <a:pt x="10891" y="0"/>
                    <a:pt x="24327" y="0"/>
                  </a:cubicBezTo>
                  <a:close/>
                </a:path>
              </a:pathLst>
            </a:custGeom>
            <a:solidFill>
              <a:srgbClr val="CD3C3C"/>
            </a:solidFill>
          </p:spPr>
          <p:txBody>
            <a:bodyPr/>
            <a:lstStyle/>
            <a:p>
              <a:endParaRPr lang="es-MX"/>
            </a:p>
          </p:txBody>
        </p:sp>
        <p:sp>
          <p:nvSpPr>
            <p:cNvPr id="4" name="TextBox 4"/>
            <p:cNvSpPr txBox="1"/>
            <p:nvPr/>
          </p:nvSpPr>
          <p:spPr>
            <a:xfrm>
              <a:off x="0" y="-38100"/>
              <a:ext cx="4274726" cy="416834"/>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238861" y="1372881"/>
            <a:ext cx="7810277" cy="1009572"/>
          </a:xfrm>
          <a:prstGeom prst="rect">
            <a:avLst/>
          </a:prstGeom>
        </p:spPr>
        <p:txBody>
          <a:bodyPr wrap="square" lIns="0" tIns="0" rIns="0" bIns="0" rtlCol="0" anchor="t">
            <a:spAutoFit/>
          </a:bodyPr>
          <a:lstStyle/>
          <a:p>
            <a:pPr algn="ctr">
              <a:lnSpc>
                <a:spcPts val="8819"/>
              </a:lnSpc>
              <a:spcBef>
                <a:spcPct val="0"/>
              </a:spcBef>
            </a:pPr>
            <a:r>
              <a:rPr lang="en-US" sz="6299" dirty="0">
                <a:solidFill>
                  <a:srgbClr val="000000"/>
                </a:solidFill>
                <a:latin typeface="Marykate"/>
              </a:rPr>
              <a:t>“</a:t>
            </a:r>
            <a:r>
              <a:rPr lang="en-US" sz="6299" dirty="0">
                <a:solidFill>
                  <a:schemeClr val="bg1"/>
                </a:solidFill>
                <a:latin typeface="Marykate"/>
              </a:rPr>
              <a:t>Eres hombre, </a:t>
            </a:r>
            <a:r>
              <a:rPr lang="en-US" sz="6299" dirty="0" err="1">
                <a:solidFill>
                  <a:schemeClr val="bg1"/>
                </a:solidFill>
                <a:latin typeface="Marykate"/>
              </a:rPr>
              <a:t>aguántate</a:t>
            </a:r>
            <a:r>
              <a:rPr lang="en-US" sz="6299" dirty="0">
                <a:solidFill>
                  <a:srgbClr val="000000"/>
                </a:solidFill>
                <a:latin typeface="Marykate"/>
              </a:rPr>
              <a:t>”</a:t>
            </a:r>
          </a:p>
        </p:txBody>
      </p:sp>
      <p:grpSp>
        <p:nvGrpSpPr>
          <p:cNvPr id="6" name="Group 6"/>
          <p:cNvGrpSpPr/>
          <p:nvPr/>
        </p:nvGrpSpPr>
        <p:grpSpPr>
          <a:xfrm>
            <a:off x="1028700" y="3471440"/>
            <a:ext cx="16230600" cy="6265390"/>
            <a:chOff x="0" y="0"/>
            <a:chExt cx="4274726" cy="1650144"/>
          </a:xfrm>
        </p:grpSpPr>
        <p:sp>
          <p:nvSpPr>
            <p:cNvPr id="7" name="Freeform 7"/>
            <p:cNvSpPr/>
            <p:nvPr/>
          </p:nvSpPr>
          <p:spPr>
            <a:xfrm>
              <a:off x="0" y="0"/>
              <a:ext cx="4274726" cy="1650144"/>
            </a:xfrm>
            <a:custGeom>
              <a:avLst/>
              <a:gdLst/>
              <a:ahLst/>
              <a:cxnLst/>
              <a:rect l="l" t="t" r="r" b="b"/>
              <a:pathLst>
                <a:path w="4274726" h="1650144">
                  <a:moveTo>
                    <a:pt x="24327" y="0"/>
                  </a:moveTo>
                  <a:lnTo>
                    <a:pt x="4250399" y="0"/>
                  </a:lnTo>
                  <a:cubicBezTo>
                    <a:pt x="4263834" y="0"/>
                    <a:pt x="4274726" y="10891"/>
                    <a:pt x="4274726" y="24327"/>
                  </a:cubicBezTo>
                  <a:lnTo>
                    <a:pt x="4274726" y="1625817"/>
                  </a:lnTo>
                  <a:cubicBezTo>
                    <a:pt x="4274726" y="1639252"/>
                    <a:pt x="4263834" y="1650144"/>
                    <a:pt x="4250399" y="1650144"/>
                  </a:cubicBezTo>
                  <a:lnTo>
                    <a:pt x="24327" y="1650144"/>
                  </a:lnTo>
                  <a:cubicBezTo>
                    <a:pt x="10891" y="1650144"/>
                    <a:pt x="0" y="1639252"/>
                    <a:pt x="0" y="1625817"/>
                  </a:cubicBezTo>
                  <a:lnTo>
                    <a:pt x="0" y="24327"/>
                  </a:lnTo>
                  <a:cubicBezTo>
                    <a:pt x="0" y="10891"/>
                    <a:pt x="10891" y="0"/>
                    <a:pt x="24327" y="0"/>
                  </a:cubicBezTo>
                  <a:close/>
                </a:path>
              </a:pathLst>
            </a:custGeom>
            <a:solidFill>
              <a:srgbClr val="7ED957"/>
            </a:solidFill>
          </p:spPr>
          <p:txBody>
            <a:bodyPr/>
            <a:lstStyle/>
            <a:p>
              <a:endParaRPr lang="es-MX"/>
            </a:p>
          </p:txBody>
        </p:sp>
        <p:sp>
          <p:nvSpPr>
            <p:cNvPr id="8" name="TextBox 8"/>
            <p:cNvSpPr txBox="1"/>
            <p:nvPr/>
          </p:nvSpPr>
          <p:spPr>
            <a:xfrm>
              <a:off x="0" y="-38100"/>
              <a:ext cx="4274726" cy="168824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357038" y="3376190"/>
            <a:ext cx="15573924" cy="6231892"/>
          </a:xfrm>
          <a:prstGeom prst="rect">
            <a:avLst/>
          </a:prstGeom>
        </p:spPr>
        <p:txBody>
          <a:bodyPr lIns="0" tIns="0" rIns="0" bIns="0" rtlCol="0" anchor="t">
            <a:spAutoFit/>
          </a:bodyPr>
          <a:lstStyle/>
          <a:p>
            <a:pPr algn="just">
              <a:lnSpc>
                <a:spcPts val="6159"/>
              </a:lnSpc>
              <a:spcBef>
                <a:spcPct val="0"/>
              </a:spcBef>
            </a:pPr>
            <a:r>
              <a:rPr lang="en-US" sz="4399" dirty="0">
                <a:solidFill>
                  <a:srgbClr val="000000"/>
                </a:solidFill>
                <a:latin typeface="Marykate"/>
              </a:rPr>
              <a:t>Este </a:t>
            </a:r>
            <a:r>
              <a:rPr lang="en-US" sz="4399" dirty="0" err="1">
                <a:solidFill>
                  <a:srgbClr val="000000"/>
                </a:solidFill>
                <a:latin typeface="Marykate"/>
              </a:rPr>
              <a:t>tipo</a:t>
            </a:r>
            <a:r>
              <a:rPr lang="en-US" sz="4399" dirty="0">
                <a:solidFill>
                  <a:srgbClr val="000000"/>
                </a:solidFill>
                <a:latin typeface="Marykate"/>
              </a:rPr>
              <a:t> de </a:t>
            </a:r>
            <a:r>
              <a:rPr lang="en-US" sz="4399" dirty="0" err="1">
                <a:solidFill>
                  <a:srgbClr val="000000"/>
                </a:solidFill>
                <a:latin typeface="Marykate"/>
              </a:rPr>
              <a:t>creencias</a:t>
            </a:r>
            <a:r>
              <a:rPr lang="en-US" sz="4399" dirty="0">
                <a:solidFill>
                  <a:srgbClr val="000000"/>
                </a:solidFill>
                <a:latin typeface="Marykate"/>
              </a:rPr>
              <a:t> se </a:t>
            </a:r>
            <a:r>
              <a:rPr lang="en-US" sz="4399" dirty="0" err="1">
                <a:solidFill>
                  <a:srgbClr val="000000"/>
                </a:solidFill>
                <a:latin typeface="Marykate"/>
              </a:rPr>
              <a:t>basan</a:t>
            </a:r>
            <a:r>
              <a:rPr lang="en-US" sz="4399" dirty="0">
                <a:solidFill>
                  <a:srgbClr val="000000"/>
                </a:solidFill>
                <a:latin typeface="Marykate"/>
              </a:rPr>
              <a:t> </a:t>
            </a:r>
            <a:r>
              <a:rPr lang="en-US" sz="4399" dirty="0" err="1">
                <a:solidFill>
                  <a:srgbClr val="000000"/>
                </a:solidFill>
                <a:latin typeface="Marykate"/>
              </a:rPr>
              <a:t>en</a:t>
            </a:r>
            <a:r>
              <a:rPr lang="en-US" sz="4399" dirty="0">
                <a:solidFill>
                  <a:srgbClr val="000000"/>
                </a:solidFill>
                <a:latin typeface="Marykate"/>
              </a:rPr>
              <a:t> </a:t>
            </a:r>
            <a:r>
              <a:rPr lang="en-US" sz="4399" dirty="0" err="1">
                <a:solidFill>
                  <a:srgbClr val="000000"/>
                </a:solidFill>
                <a:latin typeface="Marykate"/>
              </a:rPr>
              <a:t>prejuicios</a:t>
            </a:r>
            <a:r>
              <a:rPr lang="en-US" sz="4399" dirty="0">
                <a:solidFill>
                  <a:srgbClr val="000000"/>
                </a:solidFill>
                <a:latin typeface="Marykate"/>
              </a:rPr>
              <a:t> y </a:t>
            </a:r>
            <a:r>
              <a:rPr lang="en-US" sz="4399" dirty="0" err="1">
                <a:solidFill>
                  <a:srgbClr val="000000"/>
                </a:solidFill>
                <a:latin typeface="Marykate"/>
              </a:rPr>
              <a:t>estereotipos</a:t>
            </a:r>
            <a:r>
              <a:rPr lang="en-US" sz="4399" dirty="0">
                <a:solidFill>
                  <a:srgbClr val="000000"/>
                </a:solidFill>
                <a:latin typeface="Marykate"/>
              </a:rPr>
              <a:t> de </a:t>
            </a:r>
            <a:r>
              <a:rPr lang="en-US" sz="4399" dirty="0" err="1">
                <a:solidFill>
                  <a:srgbClr val="000000"/>
                </a:solidFill>
                <a:latin typeface="Marykate"/>
              </a:rPr>
              <a:t>género</a:t>
            </a:r>
            <a:r>
              <a:rPr lang="en-US" sz="4399" dirty="0">
                <a:solidFill>
                  <a:srgbClr val="000000"/>
                </a:solidFill>
                <a:latin typeface="Marykate"/>
              </a:rPr>
              <a:t> que </a:t>
            </a:r>
            <a:r>
              <a:rPr lang="en-US" sz="4399" dirty="0" err="1">
                <a:solidFill>
                  <a:srgbClr val="000000"/>
                </a:solidFill>
                <a:latin typeface="Marykate"/>
              </a:rPr>
              <a:t>propician</a:t>
            </a:r>
            <a:r>
              <a:rPr lang="en-US" sz="4399" dirty="0">
                <a:solidFill>
                  <a:srgbClr val="000000"/>
                </a:solidFill>
                <a:latin typeface="Marykate"/>
              </a:rPr>
              <a:t> </a:t>
            </a:r>
            <a:r>
              <a:rPr lang="en-US" sz="4399" dirty="0" err="1">
                <a:solidFill>
                  <a:srgbClr val="000000"/>
                </a:solidFill>
                <a:latin typeface="Marykate"/>
              </a:rPr>
              <a:t>relaciones</a:t>
            </a:r>
            <a:r>
              <a:rPr lang="en-US" sz="4399" dirty="0">
                <a:solidFill>
                  <a:srgbClr val="000000"/>
                </a:solidFill>
                <a:latin typeface="Marykate"/>
              </a:rPr>
              <a:t> </a:t>
            </a:r>
            <a:r>
              <a:rPr lang="en-US" sz="4399" dirty="0" err="1">
                <a:solidFill>
                  <a:srgbClr val="000000"/>
                </a:solidFill>
                <a:latin typeface="Marykate"/>
              </a:rPr>
              <a:t>desiguales</a:t>
            </a:r>
            <a:r>
              <a:rPr lang="en-US" sz="4399" dirty="0">
                <a:solidFill>
                  <a:srgbClr val="000000"/>
                </a:solidFill>
                <a:latin typeface="Marykate"/>
              </a:rPr>
              <a:t> entre hombres y </a:t>
            </a:r>
            <a:r>
              <a:rPr lang="en-US" sz="4399" dirty="0" err="1">
                <a:solidFill>
                  <a:srgbClr val="000000"/>
                </a:solidFill>
                <a:latin typeface="Marykate"/>
              </a:rPr>
              <a:t>mujeres</a:t>
            </a:r>
            <a:r>
              <a:rPr lang="en-US" sz="4399" dirty="0">
                <a:solidFill>
                  <a:srgbClr val="000000"/>
                </a:solidFill>
                <a:latin typeface="Marykate"/>
              </a:rPr>
              <a:t>, </a:t>
            </a:r>
            <a:r>
              <a:rPr lang="en-US" sz="4399" dirty="0" err="1">
                <a:solidFill>
                  <a:srgbClr val="000000"/>
                </a:solidFill>
                <a:latin typeface="Marykate"/>
              </a:rPr>
              <a:t>fomentan</a:t>
            </a:r>
            <a:r>
              <a:rPr lang="en-US" sz="4399" dirty="0">
                <a:solidFill>
                  <a:srgbClr val="000000"/>
                </a:solidFill>
                <a:latin typeface="Marykate"/>
              </a:rPr>
              <a:t> la </a:t>
            </a:r>
            <a:r>
              <a:rPr lang="en-US" sz="4399" dirty="0" err="1">
                <a:solidFill>
                  <a:srgbClr val="000000"/>
                </a:solidFill>
                <a:latin typeface="Marykate"/>
              </a:rPr>
              <a:t>discriminación</a:t>
            </a:r>
            <a:r>
              <a:rPr lang="en-US" sz="4399" dirty="0">
                <a:solidFill>
                  <a:srgbClr val="000000"/>
                </a:solidFill>
                <a:latin typeface="Marykate"/>
              </a:rPr>
              <a:t> </a:t>
            </a:r>
            <a:r>
              <a:rPr lang="en-US" sz="4399" dirty="0" err="1">
                <a:solidFill>
                  <a:srgbClr val="000000"/>
                </a:solidFill>
                <a:latin typeface="Marykate"/>
              </a:rPr>
              <a:t>por</a:t>
            </a:r>
            <a:r>
              <a:rPr lang="en-US" sz="4399" dirty="0">
                <a:solidFill>
                  <a:srgbClr val="000000"/>
                </a:solidFill>
                <a:latin typeface="Marykate"/>
              </a:rPr>
              <a:t> </a:t>
            </a:r>
            <a:r>
              <a:rPr lang="en-US" sz="4399" dirty="0" err="1">
                <a:solidFill>
                  <a:srgbClr val="000000"/>
                </a:solidFill>
                <a:latin typeface="Marykate"/>
              </a:rPr>
              <a:t>motivos</a:t>
            </a:r>
            <a:r>
              <a:rPr lang="en-US" sz="4399" dirty="0">
                <a:solidFill>
                  <a:srgbClr val="000000"/>
                </a:solidFill>
                <a:latin typeface="Marykate"/>
              </a:rPr>
              <a:t> de </a:t>
            </a:r>
            <a:r>
              <a:rPr lang="en-US" sz="4399" dirty="0" err="1">
                <a:solidFill>
                  <a:srgbClr val="000000"/>
                </a:solidFill>
                <a:latin typeface="Marykate"/>
              </a:rPr>
              <a:t>género</a:t>
            </a:r>
            <a:r>
              <a:rPr lang="en-US" sz="4399" dirty="0">
                <a:solidFill>
                  <a:srgbClr val="000000"/>
                </a:solidFill>
                <a:latin typeface="Marykate"/>
              </a:rPr>
              <a:t> y </a:t>
            </a:r>
            <a:r>
              <a:rPr lang="en-US" sz="4399" dirty="0" err="1">
                <a:solidFill>
                  <a:srgbClr val="000000"/>
                </a:solidFill>
                <a:latin typeface="Marykate"/>
              </a:rPr>
              <a:t>crean</a:t>
            </a:r>
            <a:r>
              <a:rPr lang="en-US" sz="4399" dirty="0">
                <a:solidFill>
                  <a:srgbClr val="000000"/>
                </a:solidFill>
                <a:latin typeface="Marykate"/>
              </a:rPr>
              <a:t> una idea de la </a:t>
            </a:r>
            <a:r>
              <a:rPr lang="en-US" sz="4399" dirty="0" err="1">
                <a:solidFill>
                  <a:srgbClr val="000000"/>
                </a:solidFill>
                <a:latin typeface="Marykate"/>
              </a:rPr>
              <a:t>masculinidad</a:t>
            </a:r>
            <a:r>
              <a:rPr lang="en-US" sz="4399" dirty="0">
                <a:solidFill>
                  <a:srgbClr val="000000"/>
                </a:solidFill>
                <a:latin typeface="Marykate"/>
              </a:rPr>
              <a:t> que </a:t>
            </a:r>
            <a:r>
              <a:rPr lang="en-US" sz="4399" dirty="0" err="1">
                <a:solidFill>
                  <a:srgbClr val="000000"/>
                </a:solidFill>
                <a:latin typeface="Marykate"/>
              </a:rPr>
              <a:t>dificulta</a:t>
            </a:r>
            <a:r>
              <a:rPr lang="en-US" sz="4399" dirty="0">
                <a:solidFill>
                  <a:srgbClr val="000000"/>
                </a:solidFill>
                <a:latin typeface="Marykate"/>
              </a:rPr>
              <a:t> a </a:t>
            </a:r>
            <a:r>
              <a:rPr lang="en-US" sz="4399" dirty="0" err="1">
                <a:solidFill>
                  <a:srgbClr val="000000"/>
                </a:solidFill>
                <a:latin typeface="Marykate"/>
              </a:rPr>
              <a:t>los</a:t>
            </a:r>
            <a:r>
              <a:rPr lang="en-US" sz="4399" dirty="0">
                <a:solidFill>
                  <a:srgbClr val="000000"/>
                </a:solidFill>
                <a:latin typeface="Marykate"/>
              </a:rPr>
              <a:t> hombres </a:t>
            </a:r>
            <a:r>
              <a:rPr lang="en-US" sz="4399" dirty="0" err="1">
                <a:solidFill>
                  <a:srgbClr val="000000"/>
                </a:solidFill>
                <a:latin typeface="Marykate"/>
              </a:rPr>
              <a:t>el</a:t>
            </a:r>
            <a:r>
              <a:rPr lang="en-US" sz="4399" dirty="0">
                <a:solidFill>
                  <a:srgbClr val="000000"/>
                </a:solidFill>
                <a:latin typeface="Marykate"/>
              </a:rPr>
              <a:t> </a:t>
            </a:r>
            <a:r>
              <a:rPr lang="en-US" sz="4399" dirty="0" err="1">
                <a:solidFill>
                  <a:srgbClr val="000000"/>
                </a:solidFill>
                <a:latin typeface="Marykate"/>
              </a:rPr>
              <a:t>desarrollo</a:t>
            </a:r>
            <a:r>
              <a:rPr lang="en-US" sz="4399" dirty="0">
                <a:solidFill>
                  <a:srgbClr val="000000"/>
                </a:solidFill>
                <a:latin typeface="Marykate"/>
              </a:rPr>
              <a:t> de </a:t>
            </a:r>
            <a:r>
              <a:rPr lang="en-US" sz="4399" dirty="0" err="1">
                <a:solidFill>
                  <a:srgbClr val="000000"/>
                </a:solidFill>
                <a:latin typeface="Marykate"/>
              </a:rPr>
              <a:t>habilidades</a:t>
            </a:r>
            <a:r>
              <a:rPr lang="en-US" sz="4399" dirty="0">
                <a:solidFill>
                  <a:srgbClr val="000000"/>
                </a:solidFill>
                <a:latin typeface="Marykate"/>
              </a:rPr>
              <a:t> </a:t>
            </a:r>
            <a:r>
              <a:rPr lang="en-US" sz="4399" dirty="0" err="1">
                <a:solidFill>
                  <a:srgbClr val="000000"/>
                </a:solidFill>
                <a:latin typeface="Marykate"/>
              </a:rPr>
              <a:t>socioemocionales</a:t>
            </a:r>
            <a:r>
              <a:rPr lang="en-US" sz="4399" dirty="0">
                <a:solidFill>
                  <a:srgbClr val="000000"/>
                </a:solidFill>
                <a:latin typeface="Marykate"/>
              </a:rPr>
              <a:t> </a:t>
            </a:r>
            <a:r>
              <a:rPr lang="en-US" sz="4399" dirty="0" err="1">
                <a:solidFill>
                  <a:srgbClr val="000000"/>
                </a:solidFill>
                <a:latin typeface="Marykate"/>
              </a:rPr>
              <a:t>importantes</a:t>
            </a:r>
            <a:r>
              <a:rPr lang="en-US" sz="4399" dirty="0">
                <a:solidFill>
                  <a:srgbClr val="000000"/>
                </a:solidFill>
                <a:latin typeface="Marykate"/>
              </a:rPr>
              <a:t> para </a:t>
            </a:r>
            <a:r>
              <a:rPr lang="en-US" sz="4399" dirty="0" err="1">
                <a:solidFill>
                  <a:srgbClr val="000000"/>
                </a:solidFill>
                <a:latin typeface="Marykate"/>
              </a:rPr>
              <a:t>su</a:t>
            </a:r>
            <a:r>
              <a:rPr lang="en-US" sz="4399" dirty="0">
                <a:solidFill>
                  <a:srgbClr val="000000"/>
                </a:solidFill>
                <a:latin typeface="Marykate"/>
              </a:rPr>
              <a:t> </a:t>
            </a:r>
            <a:r>
              <a:rPr lang="en-US" sz="4399" dirty="0" err="1">
                <a:solidFill>
                  <a:srgbClr val="000000"/>
                </a:solidFill>
                <a:latin typeface="Marykate"/>
              </a:rPr>
              <a:t>desenvolvimiento</a:t>
            </a:r>
            <a:r>
              <a:rPr lang="en-US" sz="4399" dirty="0">
                <a:solidFill>
                  <a:srgbClr val="000000"/>
                </a:solidFill>
                <a:latin typeface="Marykate"/>
              </a:rPr>
              <a:t> </a:t>
            </a:r>
            <a:r>
              <a:rPr lang="en-US" sz="4399" dirty="0" err="1">
                <a:solidFill>
                  <a:srgbClr val="000000"/>
                </a:solidFill>
                <a:latin typeface="Marykate"/>
              </a:rPr>
              <a:t>en</a:t>
            </a:r>
            <a:r>
              <a:rPr lang="en-US" sz="4399" dirty="0">
                <a:solidFill>
                  <a:srgbClr val="000000"/>
                </a:solidFill>
                <a:latin typeface="Marykate"/>
              </a:rPr>
              <a:t> </a:t>
            </a:r>
            <a:r>
              <a:rPr lang="en-US" sz="4399" dirty="0" err="1">
                <a:solidFill>
                  <a:srgbClr val="000000"/>
                </a:solidFill>
                <a:latin typeface="Marykate"/>
              </a:rPr>
              <a:t>el</a:t>
            </a:r>
            <a:r>
              <a:rPr lang="en-US" sz="4399" dirty="0">
                <a:solidFill>
                  <a:srgbClr val="000000"/>
                </a:solidFill>
                <a:latin typeface="Marykate"/>
              </a:rPr>
              <a:t> </a:t>
            </a:r>
            <a:r>
              <a:rPr lang="en-US" sz="4399" dirty="0" err="1">
                <a:solidFill>
                  <a:srgbClr val="000000"/>
                </a:solidFill>
                <a:latin typeface="Marykate"/>
              </a:rPr>
              <a:t>mundo</a:t>
            </a:r>
            <a:r>
              <a:rPr lang="en-US" sz="4399" dirty="0">
                <a:solidFill>
                  <a:srgbClr val="000000"/>
                </a:solidFill>
                <a:latin typeface="Marykate"/>
              </a:rPr>
              <a:t>. Ser </a:t>
            </a:r>
            <a:r>
              <a:rPr lang="en-US" sz="4399" dirty="0" err="1">
                <a:solidFill>
                  <a:srgbClr val="000000"/>
                </a:solidFill>
                <a:latin typeface="Marykate"/>
              </a:rPr>
              <a:t>niño</a:t>
            </a:r>
            <a:r>
              <a:rPr lang="en-US" sz="4399" dirty="0">
                <a:solidFill>
                  <a:srgbClr val="000000"/>
                </a:solidFill>
                <a:latin typeface="Marykate"/>
              </a:rPr>
              <a:t> no es </a:t>
            </a:r>
            <a:r>
              <a:rPr lang="en-US" sz="4399" dirty="0" err="1">
                <a:solidFill>
                  <a:srgbClr val="000000"/>
                </a:solidFill>
                <a:latin typeface="Marykate"/>
              </a:rPr>
              <a:t>sinónimo</a:t>
            </a:r>
            <a:r>
              <a:rPr lang="en-US" sz="4399" dirty="0">
                <a:solidFill>
                  <a:srgbClr val="000000"/>
                </a:solidFill>
                <a:latin typeface="Marykate"/>
              </a:rPr>
              <a:t> de </a:t>
            </a:r>
            <a:r>
              <a:rPr lang="en-US" sz="4399" dirty="0" err="1">
                <a:solidFill>
                  <a:srgbClr val="000000"/>
                </a:solidFill>
                <a:latin typeface="Marykate"/>
              </a:rPr>
              <a:t>fuerza</a:t>
            </a:r>
            <a:r>
              <a:rPr lang="en-US" sz="4399" dirty="0">
                <a:solidFill>
                  <a:srgbClr val="000000"/>
                </a:solidFill>
                <a:latin typeface="Marykate"/>
              </a:rPr>
              <a:t>, </a:t>
            </a:r>
            <a:r>
              <a:rPr lang="en-US" sz="4399" dirty="0" err="1">
                <a:solidFill>
                  <a:srgbClr val="000000"/>
                </a:solidFill>
                <a:latin typeface="Marykate"/>
              </a:rPr>
              <a:t>ni</a:t>
            </a:r>
            <a:r>
              <a:rPr lang="en-US" sz="4399" dirty="0">
                <a:solidFill>
                  <a:srgbClr val="000000"/>
                </a:solidFill>
                <a:latin typeface="Marykate"/>
              </a:rPr>
              <a:t> de </a:t>
            </a:r>
            <a:r>
              <a:rPr lang="en-US" sz="4399" dirty="0" err="1">
                <a:solidFill>
                  <a:srgbClr val="000000"/>
                </a:solidFill>
                <a:latin typeface="Marykate"/>
              </a:rPr>
              <a:t>estar</a:t>
            </a:r>
            <a:r>
              <a:rPr lang="en-US" sz="4399" dirty="0">
                <a:solidFill>
                  <a:srgbClr val="000000"/>
                </a:solidFill>
                <a:latin typeface="Marykate"/>
              </a:rPr>
              <a:t> </a:t>
            </a:r>
            <a:r>
              <a:rPr lang="en-US" sz="4399" dirty="0" err="1">
                <a:solidFill>
                  <a:srgbClr val="000000"/>
                </a:solidFill>
                <a:latin typeface="Marykate"/>
              </a:rPr>
              <a:t>dispuesto</a:t>
            </a:r>
            <a:r>
              <a:rPr lang="en-US" sz="4399" dirty="0">
                <a:solidFill>
                  <a:srgbClr val="000000"/>
                </a:solidFill>
                <a:latin typeface="Marykate"/>
              </a:rPr>
              <a:t> a </a:t>
            </a:r>
            <a:r>
              <a:rPr lang="en-US" sz="4399" dirty="0" err="1">
                <a:solidFill>
                  <a:srgbClr val="000000"/>
                </a:solidFill>
                <a:latin typeface="Marykate"/>
              </a:rPr>
              <a:t>aguantar</a:t>
            </a:r>
            <a:r>
              <a:rPr lang="en-US" sz="4399" dirty="0">
                <a:solidFill>
                  <a:srgbClr val="000000"/>
                </a:solidFill>
                <a:latin typeface="Marykate"/>
              </a:rPr>
              <a:t> </a:t>
            </a:r>
            <a:r>
              <a:rPr lang="en-US" sz="4399" dirty="0" err="1">
                <a:solidFill>
                  <a:srgbClr val="000000"/>
                </a:solidFill>
                <a:latin typeface="Marykate"/>
              </a:rPr>
              <a:t>conductas</a:t>
            </a:r>
            <a:r>
              <a:rPr lang="en-US" sz="4399" dirty="0">
                <a:solidFill>
                  <a:srgbClr val="000000"/>
                </a:solidFill>
                <a:latin typeface="Marykate"/>
              </a:rPr>
              <a:t> </a:t>
            </a:r>
            <a:r>
              <a:rPr lang="en-US" sz="4399" dirty="0" err="1">
                <a:solidFill>
                  <a:srgbClr val="000000"/>
                </a:solidFill>
                <a:latin typeface="Marykate"/>
              </a:rPr>
              <a:t>violentas</a:t>
            </a:r>
            <a:r>
              <a:rPr lang="en-US" sz="4399" dirty="0">
                <a:solidFill>
                  <a:srgbClr val="000000"/>
                </a:solidFill>
                <a:latin typeface="Marykate"/>
              </a:rPr>
              <a:t>. Los </a:t>
            </a:r>
            <a:r>
              <a:rPr lang="en-US" sz="4399" dirty="0" err="1">
                <a:solidFill>
                  <a:srgbClr val="000000"/>
                </a:solidFill>
                <a:latin typeface="Marykate"/>
              </a:rPr>
              <a:t>niños</a:t>
            </a:r>
            <a:r>
              <a:rPr lang="en-US" sz="4399" dirty="0">
                <a:solidFill>
                  <a:srgbClr val="000000"/>
                </a:solidFill>
                <a:latin typeface="Marykate"/>
              </a:rPr>
              <a:t> </a:t>
            </a:r>
            <a:r>
              <a:rPr lang="en-US" sz="4399" dirty="0" err="1">
                <a:solidFill>
                  <a:srgbClr val="000000"/>
                </a:solidFill>
                <a:latin typeface="Marykate"/>
              </a:rPr>
              <a:t>tienen</a:t>
            </a:r>
            <a:r>
              <a:rPr lang="en-US" sz="4399" dirty="0">
                <a:solidFill>
                  <a:srgbClr val="000000"/>
                </a:solidFill>
                <a:latin typeface="Marykate"/>
              </a:rPr>
              <a:t> derecho a ser </a:t>
            </a:r>
            <a:r>
              <a:rPr lang="en-US" sz="4399" dirty="0" err="1">
                <a:solidFill>
                  <a:srgbClr val="000000"/>
                </a:solidFill>
                <a:latin typeface="Marykate"/>
              </a:rPr>
              <a:t>respetados</a:t>
            </a:r>
            <a:r>
              <a:rPr lang="en-US" sz="4399" dirty="0">
                <a:solidFill>
                  <a:srgbClr val="000000"/>
                </a:solidFill>
                <a:latin typeface="Marykate"/>
              </a:rPr>
              <a:t> </a:t>
            </a:r>
            <a:r>
              <a:rPr lang="en-US" sz="4399" dirty="0" err="1">
                <a:solidFill>
                  <a:srgbClr val="000000"/>
                </a:solidFill>
                <a:latin typeface="Marykate"/>
              </a:rPr>
              <a:t>en</a:t>
            </a:r>
            <a:r>
              <a:rPr lang="en-US" sz="4399" dirty="0">
                <a:solidFill>
                  <a:srgbClr val="000000"/>
                </a:solidFill>
                <a:latin typeface="Marykate"/>
              </a:rPr>
              <a:t> </a:t>
            </a:r>
            <a:r>
              <a:rPr lang="en-US" sz="4399" dirty="0" err="1">
                <a:solidFill>
                  <a:srgbClr val="000000"/>
                </a:solidFill>
                <a:latin typeface="Marykate"/>
              </a:rPr>
              <a:t>todos</a:t>
            </a:r>
            <a:r>
              <a:rPr lang="en-US" sz="4399" dirty="0">
                <a:solidFill>
                  <a:srgbClr val="000000"/>
                </a:solidFill>
                <a:latin typeface="Marykate"/>
              </a:rPr>
              <a:t> </a:t>
            </a:r>
            <a:r>
              <a:rPr lang="en-US" sz="4399" dirty="0" err="1">
                <a:solidFill>
                  <a:srgbClr val="000000"/>
                </a:solidFill>
                <a:latin typeface="Marykate"/>
              </a:rPr>
              <a:t>los</a:t>
            </a:r>
            <a:r>
              <a:rPr lang="en-US" sz="4399" dirty="0">
                <a:solidFill>
                  <a:srgbClr val="000000"/>
                </a:solidFill>
                <a:latin typeface="Marykate"/>
              </a:rPr>
              <a:t> </a:t>
            </a:r>
            <a:r>
              <a:rPr lang="en-US" sz="4399" dirty="0" err="1">
                <a:solidFill>
                  <a:srgbClr val="000000"/>
                </a:solidFill>
                <a:latin typeface="Marykate"/>
              </a:rPr>
              <a:t>sentidos</a:t>
            </a:r>
            <a:r>
              <a:rPr lang="en-US" sz="4399" dirty="0">
                <a:solidFill>
                  <a:srgbClr val="000000"/>
                </a:solidFill>
                <a:latin typeface="Marykate"/>
              </a:rPr>
              <a:t>, </a:t>
            </a:r>
            <a:r>
              <a:rPr lang="en-US" sz="4399" dirty="0" err="1">
                <a:solidFill>
                  <a:srgbClr val="000000"/>
                </a:solidFill>
                <a:latin typeface="Marykate"/>
              </a:rPr>
              <a:t>así</a:t>
            </a:r>
            <a:r>
              <a:rPr lang="en-US" sz="4399" dirty="0">
                <a:solidFill>
                  <a:srgbClr val="000000"/>
                </a:solidFill>
                <a:latin typeface="Marykate"/>
              </a:rPr>
              <a:t> </a:t>
            </a:r>
            <a:r>
              <a:rPr lang="en-US" sz="4399" dirty="0" err="1">
                <a:solidFill>
                  <a:srgbClr val="000000"/>
                </a:solidFill>
                <a:latin typeface="Marykate"/>
              </a:rPr>
              <a:t>como</a:t>
            </a:r>
            <a:r>
              <a:rPr lang="en-US" sz="4399" dirty="0">
                <a:solidFill>
                  <a:srgbClr val="000000"/>
                </a:solidFill>
                <a:latin typeface="Marykate"/>
              </a:rPr>
              <a:t> a </a:t>
            </a:r>
            <a:r>
              <a:rPr lang="en-US" sz="4399" dirty="0" err="1">
                <a:solidFill>
                  <a:srgbClr val="000000"/>
                </a:solidFill>
                <a:latin typeface="Marykate"/>
              </a:rPr>
              <a:t>denunciar</a:t>
            </a:r>
            <a:r>
              <a:rPr lang="en-US" sz="4399" dirty="0">
                <a:solidFill>
                  <a:srgbClr val="000000"/>
                </a:solidFill>
                <a:latin typeface="Marykate"/>
              </a:rPr>
              <a:t> </a:t>
            </a:r>
            <a:r>
              <a:rPr lang="en-US" sz="4399" dirty="0" err="1">
                <a:solidFill>
                  <a:srgbClr val="000000"/>
                </a:solidFill>
                <a:latin typeface="Marykate"/>
              </a:rPr>
              <a:t>libremente</a:t>
            </a:r>
            <a:r>
              <a:rPr lang="en-US" sz="4399" dirty="0">
                <a:solidFill>
                  <a:srgbClr val="000000"/>
                </a:solidFill>
                <a:latin typeface="Marykate"/>
              </a:rPr>
              <a:t> </a:t>
            </a:r>
            <a:r>
              <a:rPr lang="en-US" sz="4399" dirty="0" err="1">
                <a:solidFill>
                  <a:srgbClr val="000000"/>
                </a:solidFill>
                <a:latin typeface="Marykate"/>
              </a:rPr>
              <a:t>cuando</a:t>
            </a:r>
            <a:r>
              <a:rPr lang="en-US" sz="4399" dirty="0">
                <a:solidFill>
                  <a:srgbClr val="000000"/>
                </a:solidFill>
                <a:latin typeface="Marykate"/>
              </a:rPr>
              <a:t> se </a:t>
            </a:r>
            <a:r>
              <a:rPr lang="en-US" sz="4399" dirty="0" err="1">
                <a:solidFill>
                  <a:srgbClr val="000000"/>
                </a:solidFill>
                <a:latin typeface="Marykate"/>
              </a:rPr>
              <a:t>atente</a:t>
            </a:r>
            <a:r>
              <a:rPr lang="en-US" sz="4399" dirty="0">
                <a:solidFill>
                  <a:srgbClr val="000000"/>
                </a:solidFill>
                <a:latin typeface="Marykate"/>
              </a:rPr>
              <a:t> contra </a:t>
            </a:r>
            <a:r>
              <a:rPr lang="en-US" sz="4399" dirty="0" err="1">
                <a:solidFill>
                  <a:srgbClr val="000000"/>
                </a:solidFill>
                <a:latin typeface="Marykate"/>
              </a:rPr>
              <a:t>ellos</a:t>
            </a:r>
            <a:r>
              <a:rPr lang="en-US" sz="4399" dirty="0">
                <a:solidFill>
                  <a:srgbClr val="000000"/>
                </a:solidFill>
                <a:latin typeface="Marykate"/>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910</Words>
  <Application>Microsoft Office PowerPoint</Application>
  <PresentationFormat>Personalizado</PresentationFormat>
  <Paragraphs>110</Paragraphs>
  <Slides>27</Slides>
  <Notes>0</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Inter</vt:lpstr>
      <vt:lpstr>Open Sans Bold</vt:lpstr>
      <vt:lpstr>Inter Bold</vt:lpstr>
      <vt:lpstr>Calibri Light</vt:lpstr>
      <vt:lpstr>Marykate</vt:lpstr>
      <vt:lpstr>Open Sans</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Acoso escolar</dc:title>
  <dc:creator>axel lopez</dc:creator>
  <cp:lastModifiedBy>JESUS ALBERTO FRIAS CASTRO</cp:lastModifiedBy>
  <cp:revision>8</cp:revision>
  <dcterms:created xsi:type="dcterms:W3CDTF">2006-08-16T00:00:00Z</dcterms:created>
  <dcterms:modified xsi:type="dcterms:W3CDTF">2024-06-18T06:24:44Z</dcterms:modified>
  <dc:identifier>DAGHrzYUelk</dc:identifier>
</cp:coreProperties>
</file>